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577" autoAdjust="0"/>
  </p:normalViewPr>
  <p:slideViewPr>
    <p:cSldViewPr snapToGrid="0">
      <p:cViewPr varScale="1">
        <p:scale>
          <a:sx n="81" d="100"/>
          <a:sy n="81" d="100"/>
        </p:scale>
        <p:origin x="149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6ff5475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df6ff5475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This slide show our gym class and why choose us,  and we add the two Join us button to connect to Register page.</a:t>
            </a:r>
            <a:endParaRPr dirty="0"/>
          </a:p>
          <a:p>
            <a:pPr marL="0" lvl="0" indent="0" algn="l" rtl="0">
              <a:spcBef>
                <a:spcPts val="0"/>
              </a:spcBef>
              <a:spcAft>
                <a:spcPts val="0"/>
              </a:spcAft>
              <a:buNone/>
            </a:pPr>
            <a:r>
              <a:rPr lang="zh-TW" dirty="0"/>
              <a:t>And Why choose us js file also have four button, to connect to default page, that is Home page.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252aed162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7252aed16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This slide show the code in our gym class part. </a:t>
            </a:r>
            <a:r>
              <a:rPr lang="zh-TW" dirty="0">
                <a:solidFill>
                  <a:schemeClr val="dk1"/>
                </a:solidFill>
              </a:rPr>
              <a:t>As mentioned above, </a:t>
            </a:r>
            <a:r>
              <a:rPr lang="zh-TW" dirty="0"/>
              <a:t> we add the two Join us button to connect to Register page.</a:t>
            </a:r>
            <a:endParaRPr dirty="0"/>
          </a:p>
          <a:p>
            <a:pPr marL="0" lvl="0" indent="0" algn="l" rtl="0">
              <a:spcBef>
                <a:spcPts val="0"/>
              </a:spcBef>
              <a:spcAft>
                <a:spcPts val="0"/>
              </a:spcAft>
              <a:buNone/>
            </a:pPr>
            <a:r>
              <a:rPr lang="zh-TW" dirty="0"/>
              <a:t>and how this work is based on the Link function provided by react, so when we press the button, it will jump to Register page.</a:t>
            </a:r>
            <a:endParaRPr dirty="0"/>
          </a:p>
          <a:p>
            <a:pPr marL="0" lvl="0" indent="0" algn="l" rtl="0">
              <a:spcBef>
                <a:spcPts val="0"/>
              </a:spcBef>
              <a:spcAft>
                <a:spcPts val="0"/>
              </a:spcAft>
              <a:buNone/>
            </a:pPr>
            <a:r>
              <a:rPr lang="zh-TW" dirty="0"/>
              <a:t>And how the Register page </a:t>
            </a:r>
            <a:r>
              <a:rPr lang="zh-TW" dirty="0">
                <a:solidFill>
                  <a:schemeClr val="dk1"/>
                </a:solidFill>
              </a:rPr>
              <a:t>function </a:t>
            </a:r>
            <a:r>
              <a:rPr lang="zh-TW" dirty="0"/>
              <a:t>work, it will be introduced later.</a:t>
            </a: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df6ff5475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df6ff5475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And this slide is displayed our four coaches in or gym, we can know the coach instagram, twitter, linkin, and facebook, and if you press the button,  it will switch to home page, which is default page.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df6ff5475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df6ff5475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We also have function to subscribe us feature,  you can type your email.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7252aed162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7252aed162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As the code show, </a:t>
            </a:r>
            <a:r>
              <a:rPr lang="zh-TW" dirty="0">
                <a:solidFill>
                  <a:schemeClr val="dk1"/>
                </a:solidFill>
              </a:rPr>
              <a:t> if you don’t contain @, it will have the alert messages.</a:t>
            </a:r>
            <a:endParaRPr dirty="0">
              <a:solidFill>
                <a:schemeClr val="dk1"/>
              </a:solidFill>
            </a:endParaRPr>
          </a:p>
          <a:p>
            <a:pPr marL="0" lvl="0" indent="0" algn="l" rtl="0">
              <a:spcBef>
                <a:spcPts val="0"/>
              </a:spcBef>
              <a:spcAft>
                <a:spcPts val="0"/>
              </a:spcAft>
              <a:buNone/>
            </a:pPr>
            <a:r>
              <a:rPr lang="zh-TW" dirty="0">
                <a:solidFill>
                  <a:schemeClr val="dk1"/>
                </a:solidFill>
              </a:rPr>
              <a:t>And only if you type the correct email, and we will have thank you message to jump to page.</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df6ff5475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df6ff5475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solidFill>
                  <a:schemeClr val="dk1"/>
                </a:solidFill>
              </a:rPr>
              <a:t>And this slide is displayed our three monthly plan, As shown, there is three Enroll now button, and if you press it, we design the link to the Contact us page.</a:t>
            </a:r>
            <a:endParaRPr dirty="0">
              <a:solidFill>
                <a:schemeClr val="dk1"/>
              </a:solidFill>
            </a:endParaRPr>
          </a:p>
          <a:p>
            <a:pPr marL="0" lvl="0" indent="0" algn="l" rtl="0">
              <a:spcBef>
                <a:spcPts val="0"/>
              </a:spcBef>
              <a:spcAft>
                <a:spcPts val="0"/>
              </a:spcAft>
              <a:buClr>
                <a:schemeClr val="dk1"/>
              </a:buClr>
              <a:buSzPts val="1100"/>
              <a:buFont typeface="Arial"/>
              <a:buNone/>
            </a:pPr>
            <a:r>
              <a:rPr lang="zh-TW" dirty="0">
                <a:solidFill>
                  <a:schemeClr val="dk1"/>
                </a:solidFill>
              </a:rPr>
              <a:t>And other method to design these is same as above, so we skip these quickly, and demo directly.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f6ff5475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df6ff5475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This is the place to place the client comments, and there are three </a:t>
            </a:r>
            <a:r>
              <a:rPr lang="zh-TW" dirty="0">
                <a:solidFill>
                  <a:schemeClr val="dk1"/>
                </a:solidFill>
              </a:rPr>
              <a:t>carousel structure.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7252aed162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7252aed162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There are three carousel structure, which will takes turn to display the three image and corresponding information.</a:t>
            </a:r>
            <a:endParaRPr dirty="0"/>
          </a:p>
          <a:p>
            <a:pPr marL="0" lvl="0" indent="0" algn="l" rtl="0">
              <a:spcBef>
                <a:spcPts val="0"/>
              </a:spcBef>
              <a:spcAft>
                <a:spcPts val="0"/>
              </a:spcAft>
              <a:buNone/>
            </a:pPr>
            <a:r>
              <a:rPr lang="zh-TW" dirty="0"/>
              <a:t>Like the code show above, if you press specific button, you will change the slide to other people, and this blue testimonial is the img delivered from this route.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7252aed162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7252aed16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Oh, it is Worth to talk about the footer. As the red line circled, it’s a cool featured I would like to introduce. </a:t>
            </a:r>
            <a:endParaRPr dirty="0"/>
          </a:p>
          <a:p>
            <a:pPr marL="0" lvl="0" indent="0" algn="l" rtl="0">
              <a:spcBef>
                <a:spcPts val="0"/>
              </a:spcBef>
              <a:spcAft>
                <a:spcPts val="0"/>
              </a:spcAft>
              <a:buNone/>
            </a:pPr>
            <a:r>
              <a:rPr lang="zh-TW" dirty="0"/>
              <a:t>If you press this blue button,  it can jump onto the top of the home page, and the detailed code will show you next slide.</a:t>
            </a:r>
            <a:endParaRPr dirty="0"/>
          </a:p>
          <a:p>
            <a:pPr marL="0" lvl="0" indent="0" algn="l" rtl="0">
              <a:spcBef>
                <a:spcPts val="0"/>
              </a:spcBef>
              <a:spcAft>
                <a:spcPts val="0"/>
              </a:spcAft>
              <a:buNone/>
            </a:pPr>
            <a:r>
              <a:rPr lang="zh-TW" dirty="0"/>
              <a:t>In addition, our footer contains some informations like Get in touch, Quick links, Opening Hours….</a:t>
            </a: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7252aed162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7252aed162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In this code, useEffect used to trace the up-to-down page，according to the position of the page to update the showBackToTop state. </a:t>
            </a:r>
            <a:endParaRPr dirty="0"/>
          </a:p>
          <a:p>
            <a:pPr marL="0" lvl="0" indent="0" algn="l" rtl="0">
              <a:spcBef>
                <a:spcPts val="0"/>
              </a:spcBef>
              <a:spcAft>
                <a:spcPts val="0"/>
              </a:spcAft>
              <a:buNone/>
            </a:pPr>
            <a:r>
              <a:rPr lang="zh-TW" dirty="0"/>
              <a:t>As shown, if window.scrollY is greater than 550, then this setShowBackToTop component will appear.</a:t>
            </a:r>
            <a:endParaRPr dirty="0"/>
          </a:p>
          <a:p>
            <a:pPr marL="0" lvl="0" indent="0" algn="l" rtl="0">
              <a:spcBef>
                <a:spcPts val="0"/>
              </a:spcBef>
              <a:spcAft>
                <a:spcPts val="0"/>
              </a:spcAft>
              <a:buNone/>
            </a:pPr>
            <a:r>
              <a:rPr lang="zh-TW" dirty="0"/>
              <a:t>And in the ScrollToTop state, I set the action to be smooth, so the window can jump to top smoothly.</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c927939f1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c927939f1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7252aed162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7252aed162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These code shows some information in footer that is linked to corresponding position.</a:t>
            </a:r>
            <a:endParaRPr dirty="0"/>
          </a:p>
          <a:p>
            <a:pPr marL="0" lvl="0" indent="0" algn="l" rtl="0">
              <a:spcBef>
                <a:spcPts val="0"/>
              </a:spcBef>
              <a:spcAft>
                <a:spcPts val="0"/>
              </a:spcAft>
              <a:buNone/>
            </a:pPr>
            <a:r>
              <a:rPr lang="zh-TW" dirty="0"/>
              <a:t>And the code below, there is the button to control scrolltoTop,  and if you press it, it will trigger the event to ScrollToTop.</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f6ff5475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f6ff5475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solidFill>
                  <a:schemeClr val="dk1"/>
                </a:solidFill>
              </a:rPr>
              <a:t>This is the page to put some information to let customers know more about our gym.</a:t>
            </a:r>
            <a:endParaRPr dirty="0">
              <a:solidFill>
                <a:schemeClr val="dk1"/>
              </a:solidFill>
            </a:endParaRPr>
          </a:p>
          <a:p>
            <a:pPr marL="0" lvl="0" indent="0" algn="l" rtl="0">
              <a:spcBef>
                <a:spcPts val="0"/>
              </a:spcBef>
              <a:spcAft>
                <a:spcPts val="0"/>
              </a:spcAft>
              <a:buClr>
                <a:schemeClr val="dk1"/>
              </a:buClr>
              <a:buSzPts val="1100"/>
              <a:buFont typeface="Arial"/>
              <a:buNone/>
            </a:pPr>
            <a:r>
              <a:rPr lang="zh-TW" dirty="0">
                <a:solidFill>
                  <a:schemeClr val="dk1"/>
                </a:solidFill>
              </a:rPr>
              <a:t>I think I can demo it directly. because there is no special function  in our code.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7252aed162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7252aed162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solidFill>
                  <a:schemeClr val="dk1"/>
                </a:solidFill>
              </a:rPr>
              <a:t>The AboutNav route contain those components:  PageHeader, About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df6ff5475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df6ff547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dirty="0">
                <a:solidFill>
                  <a:srgbClr val="0D0D0D"/>
                </a:solidFill>
              </a:rPr>
              <a:t>The following is a description of some health-related content featured on our "features" page, where we explore the relationship between health and diet. Below this description, there is a bar chart illustrating the recommended daily intake of nutrients. On the left side, there is a video.</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252aed162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7252aed162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solidFill>
                  <a:schemeClr val="dk1"/>
                </a:solidFill>
              </a:rPr>
              <a:t>The FeatureNav route contain those components:  Pageheader service choseus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252aed162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7252aed162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The youtube link is to be achieved by using href attributes like this line in the code.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df0b17a966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df0b17a96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This is our contact us interface, we can see our address, phone number, and contact email . Users can enter their suggestions here. For example, we can enter our name here.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e07b204b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e07b204b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We use an array structure to assign and obtain the state content (name), and a function to update the state content (setName), providing an initial value as an empty string</a:t>
            </a:r>
            <a:endParaRPr/>
          </a:p>
          <a:p>
            <a:pPr marL="0" lvl="0" indent="0" algn="l" rtl="0">
              <a:spcBef>
                <a:spcPts val="0"/>
              </a:spcBef>
              <a:spcAft>
                <a:spcPts val="0"/>
              </a:spcAft>
              <a:buClr>
                <a:schemeClr val="dk1"/>
              </a:buClr>
              <a:buSzPts val="1100"/>
              <a:buFont typeface="Arial"/>
              <a:buNone/>
            </a:pPr>
            <a:r>
              <a:rPr lang="zh-TW"/>
              <a:t>Here, we added a function to jump out a notification, and an error will be shown if the email is not entered completely.</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df0b17a96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df0b17a96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7252aed162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7252aed162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t>I think everyone knows what is BMI…，</a:t>
            </a:r>
            <a:r>
              <a:rPr lang="zh-TW" sz="1200">
                <a:solidFill>
                  <a:srgbClr val="0D0D0D"/>
                </a:solidFill>
              </a:rPr>
              <a:t>and On our website, we provide a calculator that makes it easy for everyone to calculate BMI.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dedbc0541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dedbc0541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dedbc05411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dedbc0541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0D0D0D"/>
                </a:solidFill>
              </a:rPr>
              <a:t>When we change the weight and height values of the input box, these two functions will be triggered to change the values；And when we press "calculate now," it will calculate the BMI value for us, and the result will be rounded to two decimal places.；After the calculation, this function(setmystyle)  will save the result back to mystyle.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7252aed162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7252aed162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0D0D0D"/>
                </a:solidFill>
              </a:rPr>
              <a:t>Here is the input box mentioned on the previous page, which will trigger this function when the value changes.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7252aed162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7252aed162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This is the interface for reserving gym tickets. In this interface, we can select the date and time period the user wants and the type of exercise they want to reserve, and also can leave the user's address or any notes or messages they want to leave me.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e07b204bb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e07b204bb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When we press the submit button, we also use alert to pop out the received notification.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e0a131e8e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e0a131e8e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When we press the submit button, we also use alert to pop out the received notification.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7252aed162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7252aed162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This is the interface for some common questions. We can allow users to view the questions that most users want to ask here to reduce everyone's time and improve efficiency.And use accordion style to reduce the layout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df0b17a966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df0b17a96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Clr>
                <a:schemeClr val="dk1"/>
              </a:buClr>
              <a:buSzPts val="11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252aed162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7252aed162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Clr>
                <a:schemeClr val="dk1"/>
              </a:buClr>
              <a:buSzPts val="1100"/>
              <a:buFont typeface="Arial"/>
              <a:buNone/>
            </a:pPr>
            <a:r>
              <a:rPr lang="zh-TW" b="1">
                <a:solidFill>
                  <a:srgbClr val="595959"/>
                </a:solidFill>
              </a:rPr>
              <a:t>This is our online reservation system. You can directly book and cancel the equipment you want to use online.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e07b204bb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e07b204bb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000" b="1">
                <a:solidFill>
                  <a:srgbClr val="595959"/>
                </a:solidFill>
              </a:rPr>
              <a:t>Additionally, you can see the number of users and the waiting time in real-time on the internet, so it can solve the problem  of users being unable to use the equipment when they arrive at the site</a:t>
            </a:r>
            <a:endParaRPr sz="1000" b="1">
              <a:solidFill>
                <a:srgbClr val="595959"/>
              </a:solidFill>
            </a:endParaRPr>
          </a:p>
          <a:p>
            <a:pPr marL="0" lvl="0" indent="0" algn="l" rtl="0">
              <a:lnSpc>
                <a:spcPct val="115000"/>
              </a:lnSpc>
              <a:spcBef>
                <a:spcPts val="1200"/>
              </a:spcBef>
              <a:spcAft>
                <a:spcPts val="1200"/>
              </a:spcAft>
              <a:buClr>
                <a:schemeClr val="dk1"/>
              </a:buClr>
              <a:buSzPts val="1100"/>
              <a:buFont typeface="Arial"/>
              <a:buNone/>
            </a:pPr>
            <a:r>
              <a:rPr lang="zh-TW" sz="1000" b="1">
                <a:solidFill>
                  <a:srgbClr val="595959"/>
                </a:solidFill>
              </a:rPr>
              <a:t>If the number of reservations reaches 10 people, it will display that the maximum capacity is reached and no more reservation can be made.</a:t>
            </a:r>
            <a:endParaRPr sz="1000" b="1">
              <a:solidFill>
                <a:srgbClr val="595959"/>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e07b204bb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e07b204bb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None/>
            </a:pPr>
            <a:r>
              <a:rPr lang="zh-TW" sz="1000" b="1">
                <a:solidFill>
                  <a:srgbClr val="595959"/>
                </a:solidFill>
              </a:rPr>
              <a:t>Confirm the number of people currently using the equipment and even estimate how long it will take</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c927939f1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c927939f1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t>OK, I will like to introduce our new gym website. Our primary motivation in creating this platform was to enhance your overall gym experience through several key features.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zh-TW" dirty="0"/>
              <a:t>Firstly, with our online reservation system, you can check the number of reservations directly from your device. This feature saves you time by eliminating the need to wait in line at the gym.</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zh-TW" dirty="0"/>
              <a:t>Secondly, our platform allows us to manage facility usage more effectively and efficiently by checking the reservation number online or fill out our tickets first.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zh-TW" dirty="0"/>
              <a:t>Lastly, our 'Contact Us' system is designed to get better communication between you and our team.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7252aed162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7252aed162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Clr>
                <a:schemeClr val="dk1"/>
              </a:buClr>
              <a:buSzPts val="1100"/>
              <a:buFont typeface="Arial"/>
              <a:buNone/>
            </a:pPr>
            <a:r>
              <a:rPr lang="zh-TW" sz="1200">
                <a:solidFill>
                  <a:srgbClr val="595959"/>
                </a:solidFill>
              </a:rPr>
              <a:t>We can choose a sports venue and reserve the time you want，and You should choose the venue first, and then the option to reserve the time will be displayed.</a:t>
            </a:r>
            <a:endParaRPr sz="800">
              <a:solidFill>
                <a:srgbClr val="595959"/>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252aed162_3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252aed162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0D0D0D"/>
                </a:solidFill>
              </a:rPr>
              <a:t>When you fill out the form correctly and press submit, a notification will pop up as shown in the image above. However, if you miss any item and press submit, the notification shown in the image below will appear.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252aed162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252aed162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0D0D0D"/>
                </a:solidFill>
              </a:rPr>
              <a:t>Here we use a conditional statement for the classname, so the selected venue will have an additional classname added, and its CSS will be different from the others. For example, when you press the basketball, it triggers the handleVenueSelect function and returns this value to "selectedVenue."So now, "selectedVenue" is "basketball," and it equals this, so the classname will have an additional "active"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df0b17a966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df0b17a96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0D0D0D"/>
                </a:solidFill>
              </a:rPr>
              <a:t>This is a standard login page where you can enter your username and password. If you haven't registered, you can choose to click on "register," which will then take you to the registration page. We also have another design that will be discussed in the next page.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7252aed162_3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7252aed162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0D0D0D"/>
                </a:solidFill>
              </a:rPr>
              <a:t>This is our registration page, where you will need to enter your name, date of birth, and set your username and password.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7252aed162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7252aed162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chemeClr val="dk1"/>
                </a:solidFill>
              </a:rPr>
              <a:t>Our design is that after you successfully log in, it will wait for about 1 second and then redirect to the home page. </a:t>
            </a:r>
            <a:endParaRPr sz="1200">
              <a:solidFill>
                <a:schemeClr val="dk1"/>
              </a:solidFill>
            </a:endParaRPr>
          </a:p>
          <a:p>
            <a:pPr marL="0" lvl="0" indent="0" algn="l" rtl="0">
              <a:spcBef>
                <a:spcPts val="0"/>
              </a:spcBef>
              <a:spcAft>
                <a:spcPts val="0"/>
              </a:spcAft>
              <a:buNone/>
            </a:pPr>
            <a:r>
              <a:rPr lang="zh-TW" sz="1200">
                <a:solidFill>
                  <a:schemeClr val="dk1"/>
                </a:solidFill>
              </a:rPr>
              <a:t>1. e.preventDefault(); prevents the form's default submission behavior, preventing the page from refreshing.</a:t>
            </a:r>
            <a:endParaRPr sz="1200">
              <a:solidFill>
                <a:schemeClr val="dk1"/>
              </a:solidFill>
            </a:endParaRPr>
          </a:p>
          <a:p>
            <a:pPr marL="0" lvl="0" indent="0" algn="l" rtl="0">
              <a:spcBef>
                <a:spcPts val="0"/>
              </a:spcBef>
              <a:spcAft>
                <a:spcPts val="0"/>
              </a:spcAft>
              <a:buNone/>
            </a:pPr>
            <a:r>
              <a:rPr lang="zh-TW" sz="1200">
                <a:solidFill>
                  <a:schemeClr val="dk1"/>
                </a:solidFill>
              </a:rPr>
              <a:t>2. Only re-run the function inside useEffect when isSubmitted or history changes.</a:t>
            </a:r>
            <a:endParaRPr sz="1200">
              <a:solidFill>
                <a:schemeClr val="dk1"/>
              </a:solidFill>
            </a:endParaRPr>
          </a:p>
          <a:p>
            <a:pPr marL="0" lvl="0" indent="0" algn="l" rtl="0">
              <a:spcBef>
                <a:spcPts val="0"/>
              </a:spcBef>
              <a:spcAft>
                <a:spcPts val="0"/>
              </a:spcAft>
              <a:buNone/>
            </a:pPr>
            <a:r>
              <a:rPr lang="zh-TW" sz="1200">
                <a:solidFill>
                  <a:schemeClr val="dk1"/>
                </a:solidFill>
              </a:rPr>
              <a:t>3. useHistory is a Hook that automatically fetches and returns the history object from the React Router context. This history object contains records of the pages you have visited.</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df0b17a96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df0b17a96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df0b17a96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df0b17a96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1200">
                <a:solidFill>
                  <a:srgbClr val="0D0D0D"/>
                </a:solidFill>
              </a:rPr>
              <a:t>If we want to further enhance our website, relying solely on the frontend is not enough. We need to integrate a backend database to store user records and add more functionalities.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zh-TW"/>
              <a:t>發出的 request 會由 Controller 來處理</a:t>
            </a:r>
            <a:endParaRPr/>
          </a:p>
          <a:p>
            <a:pPr marL="0" lvl="0" indent="0" algn="l" rtl="0">
              <a:spcBef>
                <a:spcPts val="0"/>
              </a:spcBef>
              <a:spcAft>
                <a:spcPts val="0"/>
              </a:spcAft>
              <a:buClr>
                <a:schemeClr val="dk1"/>
              </a:buClr>
              <a:buSzPts val="1100"/>
              <a:buFont typeface="Arial"/>
              <a:buNone/>
            </a:pPr>
            <a:r>
              <a:rPr lang="zh-TW"/>
              <a:t>接著 Controller 會和 Model 拿取 data</a:t>
            </a:r>
            <a:endParaRPr/>
          </a:p>
          <a:p>
            <a:pPr marL="0" lvl="0" indent="0" algn="l" rtl="0">
              <a:spcBef>
                <a:spcPts val="0"/>
              </a:spcBef>
              <a:spcAft>
                <a:spcPts val="0"/>
              </a:spcAft>
              <a:buClr>
                <a:schemeClr val="dk1"/>
              </a:buClr>
              <a:buSzPts val="1100"/>
              <a:buFont typeface="Arial"/>
              <a:buNone/>
            </a:pPr>
            <a:r>
              <a:rPr lang="zh-TW"/>
              <a:t>Controller 再把拿到的資料給 View，由 View 提供的 template</a:t>
            </a:r>
            <a:endParaRPr/>
          </a:p>
          <a:p>
            <a:pPr marL="0" lvl="0" indent="0" algn="l" rtl="0">
              <a:spcBef>
                <a:spcPts val="0"/>
              </a:spcBef>
              <a:spcAft>
                <a:spcPts val="0"/>
              </a:spcAft>
              <a:buClr>
                <a:schemeClr val="dk1"/>
              </a:buClr>
              <a:buSzPts val="1100"/>
              <a:buFont typeface="Arial"/>
              <a:buNone/>
            </a:pPr>
            <a:r>
              <a:rPr lang="zh-TW"/>
              <a:t>最後 Controller 再結合 data 和 template，回傳 response</a:t>
            </a: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df0b17a96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df0b17a96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df0b17a966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df0b17a96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dedbc0541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dedbc0541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c927939f15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c927939f15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df0b17a96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df0b17a96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c927939f15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c927939f15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df0b17a96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df0b17a96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This is our website home view, we have home, about us, features, contact, service, reserve, and login dropdown list. and inside the dropdown, </a:t>
            </a:r>
            <a:endParaRPr dirty="0"/>
          </a:p>
          <a:p>
            <a:pPr marL="0" lvl="0" indent="0" algn="l" rtl="0">
              <a:spcBef>
                <a:spcPts val="0"/>
              </a:spcBef>
              <a:spcAft>
                <a:spcPts val="0"/>
              </a:spcAft>
              <a:buNone/>
            </a:pPr>
            <a:r>
              <a:rPr lang="zh-TW" dirty="0"/>
              <a:t>we have more function in it, which will be introduced later.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e063bc54c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e063bc54c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The homeNav route contain those components:  Banner, Gymclass,.....</a:t>
            </a:r>
            <a:endParaRPr dirty="0"/>
          </a:p>
          <a:p>
            <a:pPr marL="0" lvl="0" indent="0" algn="l" rtl="0">
              <a:spcBef>
                <a:spcPts val="0"/>
              </a:spcBef>
              <a:spcAft>
                <a:spcPts val="0"/>
              </a:spcAft>
              <a:buNone/>
            </a:pPr>
            <a:r>
              <a:rPr lang="zh-TW" dirty="0"/>
              <a:t>And each components we put them in each .js file respectively.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7252aed16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7252aed1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This slide show the banner component do. like this blue arrow do.</a:t>
            </a: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7252aed162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7252aed16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This slide show the banner component do.</a:t>
            </a:r>
            <a:endParaRPr dirty="0"/>
          </a:p>
          <a:p>
            <a:pPr marL="0" lvl="0" indent="0" algn="l" rtl="0">
              <a:spcBef>
                <a:spcPts val="0"/>
              </a:spcBef>
              <a:spcAft>
                <a:spcPts val="0"/>
              </a:spcAft>
              <a:buNone/>
            </a:pPr>
            <a:r>
              <a:rPr lang="zh-TW" dirty="0"/>
              <a:t>We first assign the one of two pictures to be active, which is mean that it will first to be presented.</a:t>
            </a:r>
            <a:endParaRPr dirty="0"/>
          </a:p>
          <a:p>
            <a:pPr marL="0" lvl="0" indent="0" algn="l" rtl="0">
              <a:spcBef>
                <a:spcPts val="0"/>
              </a:spcBef>
              <a:spcAft>
                <a:spcPts val="0"/>
              </a:spcAft>
              <a:buNone/>
            </a:pPr>
            <a:r>
              <a:rPr lang="zh-TW" dirty="0"/>
              <a:t>and if you press the left or right arrow, it’ll be transfer to another picture. </a:t>
            </a:r>
            <a:endParaRPr dirty="0"/>
          </a:p>
          <a:p>
            <a:pPr marL="0" lvl="0" indent="0" algn="l" rtl="0">
              <a:spcBef>
                <a:spcPts val="0"/>
              </a:spcBef>
              <a:spcAft>
                <a:spcPts val="0"/>
              </a:spcAft>
              <a:buNone/>
            </a:pPr>
            <a:r>
              <a:rPr lang="zh-TW" dirty="0"/>
              <a:t>And because we only have two image, it will takes turn to display.</a:t>
            </a:r>
            <a:endParaRPr dirty="0"/>
          </a:p>
          <a:p>
            <a:pPr marL="0" lvl="0" indent="0" algn="l" rtl="0">
              <a:spcBef>
                <a:spcPts val="0"/>
              </a:spcBef>
              <a:spcAft>
                <a:spcPts val="0"/>
              </a:spcAft>
              <a:buNone/>
            </a:pPr>
            <a:r>
              <a:rPr lang="zh-TW" dirty="0"/>
              <a:t>This is the left button, and that is right button.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hyperlink" Target="https://www.anytimefitness.tw/gym-reservation-how-it-works/" TargetMode="External"/><Relationship Id="rId5" Type="http://schemas.openxmlformats.org/officeDocument/2006/relationships/hyperlink" Target="https://www.w3schools.com/html/default.asp" TargetMode="External"/><Relationship Id="rId4" Type="http://schemas.openxmlformats.org/officeDocument/2006/relationships/hyperlink" Target="https://react.dev/"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321627" y="1674700"/>
            <a:ext cx="6372600" cy="1536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a:p>
          <a:p>
            <a:pPr marL="0" lvl="0" indent="0" algn="ctr" rtl="0">
              <a:spcBef>
                <a:spcPts val="0"/>
              </a:spcBef>
              <a:spcAft>
                <a:spcPts val="0"/>
              </a:spcAft>
              <a:buNone/>
            </a:pPr>
            <a:endParaRPr sz="5088"/>
          </a:p>
          <a:p>
            <a:pPr marL="0" lvl="0" indent="0" algn="ctr" rtl="0">
              <a:spcBef>
                <a:spcPts val="0"/>
              </a:spcBef>
              <a:spcAft>
                <a:spcPts val="0"/>
              </a:spcAft>
              <a:buNone/>
            </a:pPr>
            <a:endParaRPr/>
          </a:p>
        </p:txBody>
      </p:sp>
      <p:sp>
        <p:nvSpPr>
          <p:cNvPr id="55" name="Google Shape;55;p13"/>
          <p:cNvSpPr txBox="1"/>
          <p:nvPr/>
        </p:nvSpPr>
        <p:spPr>
          <a:xfrm>
            <a:off x="3168750" y="3492425"/>
            <a:ext cx="2806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b="1">
                <a:solidFill>
                  <a:schemeClr val="dk2"/>
                </a:solidFill>
              </a:rPr>
              <a:t>312510017         宋彥霆</a:t>
            </a:r>
            <a:endParaRPr sz="1800" b="1">
              <a:solidFill>
                <a:schemeClr val="dk2"/>
              </a:solidFill>
            </a:endParaRPr>
          </a:p>
          <a:p>
            <a:pPr marL="0" lvl="0" indent="0" algn="l" rtl="0">
              <a:spcBef>
                <a:spcPts val="0"/>
              </a:spcBef>
              <a:spcAft>
                <a:spcPts val="0"/>
              </a:spcAft>
              <a:buNone/>
            </a:pPr>
            <a:r>
              <a:rPr lang="zh-TW" sz="1800" b="1">
                <a:solidFill>
                  <a:schemeClr val="dk2"/>
                </a:solidFill>
              </a:rPr>
              <a:t>312510072         朱治瑜</a:t>
            </a:r>
            <a:endParaRPr sz="1800" b="1">
              <a:solidFill>
                <a:schemeClr val="dk2"/>
              </a:solidFill>
            </a:endParaRPr>
          </a:p>
          <a:p>
            <a:pPr marL="0" lvl="0" indent="0" algn="l" rtl="0">
              <a:spcBef>
                <a:spcPts val="0"/>
              </a:spcBef>
              <a:spcAft>
                <a:spcPts val="0"/>
              </a:spcAft>
              <a:buNone/>
            </a:pPr>
            <a:r>
              <a:rPr lang="zh-TW" sz="1800" b="1">
                <a:solidFill>
                  <a:schemeClr val="dk2"/>
                </a:solidFill>
              </a:rPr>
              <a:t>312510087         曾邦誠</a:t>
            </a:r>
            <a:endParaRPr sz="1800" b="1">
              <a:solidFill>
                <a:schemeClr val="dk2"/>
              </a:solidFill>
            </a:endParaRPr>
          </a:p>
        </p:txBody>
      </p:sp>
      <p:sp>
        <p:nvSpPr>
          <p:cNvPr id="56" name="Google Shape;56;p13"/>
          <p:cNvSpPr txBox="1"/>
          <p:nvPr/>
        </p:nvSpPr>
        <p:spPr>
          <a:xfrm>
            <a:off x="1834325" y="1355150"/>
            <a:ext cx="5942100" cy="175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5088">
                <a:solidFill>
                  <a:schemeClr val="dk1"/>
                </a:solidFill>
              </a:rPr>
              <a:t>Mobile App Design</a:t>
            </a:r>
            <a:endParaRPr sz="5088">
              <a:solidFill>
                <a:schemeClr val="dk1"/>
              </a:solidFill>
            </a:endParaRPr>
          </a:p>
          <a:p>
            <a:pPr marL="0" lvl="0" indent="0" algn="ctr" rtl="0">
              <a:spcBef>
                <a:spcPts val="0"/>
              </a:spcBef>
              <a:spcAft>
                <a:spcPts val="0"/>
              </a:spcAft>
              <a:buNone/>
            </a:pPr>
            <a:r>
              <a:rPr lang="zh-TW" sz="5088">
                <a:solidFill>
                  <a:schemeClr val="dk1"/>
                </a:solidFill>
              </a:rPr>
              <a:t>Project Proposal</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 - Gym class and choose us</a:t>
            </a:r>
            <a:endParaRPr sz="2000" b="1">
              <a:latin typeface="Times New Roman"/>
              <a:ea typeface="Times New Roman"/>
              <a:cs typeface="Times New Roman"/>
              <a:sym typeface="Times New Roman"/>
            </a:endParaRPr>
          </a:p>
        </p:txBody>
      </p:sp>
      <p:pic>
        <p:nvPicPr>
          <p:cNvPr id="112" name="Google Shape;112;p22"/>
          <p:cNvPicPr preferRelativeResize="0"/>
          <p:nvPr/>
        </p:nvPicPr>
        <p:blipFill>
          <a:blip r:embed="rId4">
            <a:alphaModFix/>
          </a:blip>
          <a:stretch>
            <a:fillRect/>
          </a:stretch>
        </p:blipFill>
        <p:spPr>
          <a:xfrm>
            <a:off x="1939450" y="917325"/>
            <a:ext cx="5266099" cy="4028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 - Gym class</a:t>
            </a:r>
            <a:endParaRPr sz="2000" b="1">
              <a:solidFill>
                <a:schemeClr val="dk2"/>
              </a:solidFill>
            </a:endParaRPr>
          </a:p>
        </p:txBody>
      </p:sp>
      <p:pic>
        <p:nvPicPr>
          <p:cNvPr id="118" name="Google Shape;118;p23"/>
          <p:cNvPicPr preferRelativeResize="0"/>
          <p:nvPr/>
        </p:nvPicPr>
        <p:blipFill>
          <a:blip r:embed="rId4">
            <a:alphaModFix/>
          </a:blip>
          <a:stretch>
            <a:fillRect/>
          </a:stretch>
        </p:blipFill>
        <p:spPr>
          <a:xfrm>
            <a:off x="392276" y="2055599"/>
            <a:ext cx="8359449" cy="1032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pic>
        <p:nvPicPr>
          <p:cNvPr id="129" name="Google Shape;129;p25"/>
          <p:cNvPicPr preferRelativeResize="0"/>
          <p:nvPr/>
        </p:nvPicPr>
        <p:blipFill>
          <a:blip r:embed="rId4">
            <a:alphaModFix/>
          </a:blip>
          <a:stretch>
            <a:fillRect/>
          </a:stretch>
        </p:blipFill>
        <p:spPr>
          <a:xfrm>
            <a:off x="1299650" y="985950"/>
            <a:ext cx="6629001" cy="3933301"/>
          </a:xfrm>
          <a:prstGeom prst="rect">
            <a:avLst/>
          </a:prstGeom>
          <a:noFill/>
          <a:ln>
            <a:noFill/>
          </a:ln>
        </p:spPr>
      </p:pic>
      <p:sp>
        <p:nvSpPr>
          <p:cNvPr id="130" name="Google Shape;130;p25"/>
          <p:cNvSpPr txBox="1"/>
          <p:nvPr/>
        </p:nvSpPr>
        <p:spPr>
          <a:xfrm>
            <a:off x="738100" y="334075"/>
            <a:ext cx="639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solidFill>
                  <a:schemeClr val="dk2"/>
                </a:solidFill>
              </a:rPr>
              <a:t>Home - Reservation for your own coach</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 - Subscribe function</a:t>
            </a:r>
            <a:endParaRPr sz="2000" b="1">
              <a:latin typeface="Times New Roman"/>
              <a:ea typeface="Times New Roman"/>
              <a:cs typeface="Times New Roman"/>
              <a:sym typeface="Times New Roman"/>
            </a:endParaRPr>
          </a:p>
        </p:txBody>
      </p:sp>
      <p:pic>
        <p:nvPicPr>
          <p:cNvPr id="136" name="Google Shape;136;p26"/>
          <p:cNvPicPr preferRelativeResize="0"/>
          <p:nvPr/>
        </p:nvPicPr>
        <p:blipFill>
          <a:blip r:embed="rId4">
            <a:alphaModFix/>
          </a:blip>
          <a:stretch>
            <a:fillRect/>
          </a:stretch>
        </p:blipFill>
        <p:spPr>
          <a:xfrm>
            <a:off x="259575" y="1890350"/>
            <a:ext cx="8624850" cy="1927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 - Subscribe function</a:t>
            </a:r>
            <a:endParaRPr sz="2000" b="1">
              <a:latin typeface="Times New Roman"/>
              <a:ea typeface="Times New Roman"/>
              <a:cs typeface="Times New Roman"/>
              <a:sym typeface="Times New Roman"/>
            </a:endParaRPr>
          </a:p>
        </p:txBody>
      </p:sp>
      <p:pic>
        <p:nvPicPr>
          <p:cNvPr id="142" name="Google Shape;142;p27"/>
          <p:cNvPicPr preferRelativeResize="0"/>
          <p:nvPr/>
        </p:nvPicPr>
        <p:blipFill>
          <a:blip r:embed="rId4">
            <a:alphaModFix/>
          </a:blip>
          <a:stretch>
            <a:fillRect/>
          </a:stretch>
        </p:blipFill>
        <p:spPr>
          <a:xfrm>
            <a:off x="152400" y="1296100"/>
            <a:ext cx="8839201" cy="33896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433774" y="402225"/>
            <a:ext cx="7576800" cy="553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 - Monthly plan</a:t>
            </a:r>
            <a:endParaRPr sz="2000" b="1">
              <a:latin typeface="Times New Roman"/>
              <a:ea typeface="Times New Roman"/>
              <a:cs typeface="Times New Roman"/>
              <a:sym typeface="Times New Roman"/>
            </a:endParaRPr>
          </a:p>
        </p:txBody>
      </p:sp>
      <p:pic>
        <p:nvPicPr>
          <p:cNvPr id="148" name="Google Shape;148;p28"/>
          <p:cNvPicPr preferRelativeResize="0"/>
          <p:nvPr/>
        </p:nvPicPr>
        <p:blipFill>
          <a:blip r:embed="rId4">
            <a:alphaModFix/>
          </a:blip>
          <a:stretch>
            <a:fillRect/>
          </a:stretch>
        </p:blipFill>
        <p:spPr>
          <a:xfrm>
            <a:off x="1559149" y="1078350"/>
            <a:ext cx="6025700" cy="3504551"/>
          </a:xfrm>
          <a:prstGeom prst="rect">
            <a:avLst/>
          </a:prstGeom>
          <a:noFill/>
          <a:ln>
            <a:noFill/>
          </a:ln>
        </p:spPr>
      </p:pic>
      <p:pic>
        <p:nvPicPr>
          <p:cNvPr id="149" name="Google Shape;149;p28"/>
          <p:cNvPicPr preferRelativeResize="0"/>
          <p:nvPr/>
        </p:nvPicPr>
        <p:blipFill>
          <a:blip r:embed="rId5">
            <a:alphaModFix/>
          </a:blip>
          <a:stretch>
            <a:fillRect/>
          </a:stretch>
        </p:blipFill>
        <p:spPr>
          <a:xfrm>
            <a:off x="347925" y="4582900"/>
            <a:ext cx="8236474" cy="419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 - Client comments</a:t>
            </a:r>
            <a:endParaRPr sz="2000" b="1">
              <a:latin typeface="Times New Roman"/>
              <a:ea typeface="Times New Roman"/>
              <a:cs typeface="Times New Roman"/>
              <a:sym typeface="Times New Roman"/>
            </a:endParaRPr>
          </a:p>
        </p:txBody>
      </p:sp>
      <p:pic>
        <p:nvPicPr>
          <p:cNvPr id="155" name="Google Shape;155;p29"/>
          <p:cNvPicPr preferRelativeResize="0"/>
          <p:nvPr/>
        </p:nvPicPr>
        <p:blipFill>
          <a:blip r:embed="rId4">
            <a:alphaModFix/>
          </a:blip>
          <a:stretch>
            <a:fillRect/>
          </a:stretch>
        </p:blipFill>
        <p:spPr>
          <a:xfrm>
            <a:off x="152400" y="1325050"/>
            <a:ext cx="8839202" cy="27773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 - Client comments</a:t>
            </a:r>
            <a:endParaRPr sz="2000" b="1">
              <a:latin typeface="Times New Roman"/>
              <a:ea typeface="Times New Roman"/>
              <a:cs typeface="Times New Roman"/>
              <a:sym typeface="Times New Roman"/>
            </a:endParaRPr>
          </a:p>
        </p:txBody>
      </p:sp>
      <p:pic>
        <p:nvPicPr>
          <p:cNvPr id="161" name="Google Shape;161;p30"/>
          <p:cNvPicPr preferRelativeResize="0"/>
          <p:nvPr/>
        </p:nvPicPr>
        <p:blipFill>
          <a:blip r:embed="rId4">
            <a:alphaModFix/>
          </a:blip>
          <a:stretch>
            <a:fillRect/>
          </a:stretch>
        </p:blipFill>
        <p:spPr>
          <a:xfrm>
            <a:off x="152400" y="1143700"/>
            <a:ext cx="8839198" cy="1270466"/>
          </a:xfrm>
          <a:prstGeom prst="rect">
            <a:avLst/>
          </a:prstGeom>
          <a:noFill/>
          <a:ln>
            <a:noFill/>
          </a:ln>
        </p:spPr>
      </p:pic>
      <p:pic>
        <p:nvPicPr>
          <p:cNvPr id="162" name="Google Shape;162;p30"/>
          <p:cNvPicPr preferRelativeResize="0"/>
          <p:nvPr/>
        </p:nvPicPr>
        <p:blipFill>
          <a:blip r:embed="rId5">
            <a:alphaModFix/>
          </a:blip>
          <a:stretch>
            <a:fillRect/>
          </a:stretch>
        </p:blipFill>
        <p:spPr>
          <a:xfrm>
            <a:off x="152900" y="2571741"/>
            <a:ext cx="8839198" cy="322042"/>
          </a:xfrm>
          <a:prstGeom prst="rect">
            <a:avLst/>
          </a:prstGeom>
          <a:noFill/>
          <a:ln>
            <a:noFill/>
          </a:ln>
        </p:spPr>
      </p:pic>
      <p:pic>
        <p:nvPicPr>
          <p:cNvPr id="163" name="Google Shape;163;p30"/>
          <p:cNvPicPr preferRelativeResize="0"/>
          <p:nvPr/>
        </p:nvPicPr>
        <p:blipFill>
          <a:blip r:embed="rId6">
            <a:alphaModFix/>
          </a:blip>
          <a:stretch>
            <a:fillRect/>
          </a:stretch>
        </p:blipFill>
        <p:spPr>
          <a:xfrm>
            <a:off x="660400" y="3051358"/>
            <a:ext cx="7153275" cy="990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488200" y="293425"/>
            <a:ext cx="5455500" cy="63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 - footer</a:t>
            </a:r>
            <a:endParaRPr sz="2000" b="1">
              <a:latin typeface="Times New Roman"/>
              <a:ea typeface="Times New Roman"/>
              <a:cs typeface="Times New Roman"/>
              <a:sym typeface="Times New Roman"/>
            </a:endParaRPr>
          </a:p>
        </p:txBody>
      </p:sp>
      <p:grpSp>
        <p:nvGrpSpPr>
          <p:cNvPr id="169" name="Google Shape;169;p31"/>
          <p:cNvGrpSpPr/>
          <p:nvPr/>
        </p:nvGrpSpPr>
        <p:grpSpPr>
          <a:xfrm>
            <a:off x="152400" y="1268125"/>
            <a:ext cx="8891925" cy="2567225"/>
            <a:chOff x="152400" y="1268125"/>
            <a:chExt cx="8891925" cy="2567225"/>
          </a:xfrm>
        </p:grpSpPr>
        <p:pic>
          <p:nvPicPr>
            <p:cNvPr id="170" name="Google Shape;170;p31"/>
            <p:cNvPicPr preferRelativeResize="0"/>
            <p:nvPr/>
          </p:nvPicPr>
          <p:blipFill>
            <a:blip r:embed="rId4">
              <a:alphaModFix/>
            </a:blip>
            <a:stretch>
              <a:fillRect/>
            </a:stretch>
          </p:blipFill>
          <p:spPr>
            <a:xfrm>
              <a:off x="152400" y="1268125"/>
              <a:ext cx="8839200" cy="2399677"/>
            </a:xfrm>
            <a:prstGeom prst="rect">
              <a:avLst/>
            </a:prstGeom>
            <a:noFill/>
            <a:ln>
              <a:noFill/>
            </a:ln>
          </p:spPr>
        </p:pic>
        <p:sp>
          <p:nvSpPr>
            <p:cNvPr id="171" name="Google Shape;171;p31"/>
            <p:cNvSpPr/>
            <p:nvPr/>
          </p:nvSpPr>
          <p:spPr>
            <a:xfrm>
              <a:off x="8603025" y="3352950"/>
              <a:ext cx="441300" cy="482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488200" y="293425"/>
            <a:ext cx="5455500" cy="63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 - footer</a:t>
            </a:r>
            <a:endParaRPr sz="2000" b="1">
              <a:latin typeface="Times New Roman"/>
              <a:ea typeface="Times New Roman"/>
              <a:cs typeface="Times New Roman"/>
              <a:sym typeface="Times New Roman"/>
            </a:endParaRPr>
          </a:p>
        </p:txBody>
      </p:sp>
      <p:pic>
        <p:nvPicPr>
          <p:cNvPr id="177" name="Google Shape;177;p32"/>
          <p:cNvPicPr preferRelativeResize="0"/>
          <p:nvPr/>
        </p:nvPicPr>
        <p:blipFill>
          <a:blip r:embed="rId4">
            <a:alphaModFix/>
          </a:blip>
          <a:stretch>
            <a:fillRect/>
          </a:stretch>
        </p:blipFill>
        <p:spPr>
          <a:xfrm>
            <a:off x="978800" y="924625"/>
            <a:ext cx="7186412" cy="3914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1321627" y="1674700"/>
            <a:ext cx="6372600" cy="1536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a:p>
          <a:p>
            <a:pPr marL="0" lvl="0" indent="0" algn="ctr" rtl="0">
              <a:spcBef>
                <a:spcPts val="0"/>
              </a:spcBef>
              <a:spcAft>
                <a:spcPts val="0"/>
              </a:spcAft>
              <a:buNone/>
            </a:pPr>
            <a:endParaRPr sz="5088"/>
          </a:p>
          <a:p>
            <a:pPr marL="0" lvl="0" indent="0" algn="ctr" rtl="0">
              <a:spcBef>
                <a:spcPts val="0"/>
              </a:spcBef>
              <a:spcAft>
                <a:spcPts val="0"/>
              </a:spcAft>
              <a:buNone/>
            </a:pPr>
            <a:endParaRPr/>
          </a:p>
        </p:txBody>
      </p:sp>
      <p:sp>
        <p:nvSpPr>
          <p:cNvPr id="62" name="Google Shape;62;p14"/>
          <p:cNvSpPr txBox="1">
            <a:spLocks noGrp="1"/>
          </p:cNvSpPr>
          <p:nvPr>
            <p:ph type="title" idx="4294967295"/>
          </p:nvPr>
        </p:nvSpPr>
        <p:spPr>
          <a:xfrm>
            <a:off x="526950" y="119025"/>
            <a:ext cx="2344500" cy="10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zh-TW" sz="4020" b="1">
                <a:latin typeface="Times New Roman"/>
                <a:ea typeface="Times New Roman"/>
                <a:cs typeface="Times New Roman"/>
                <a:sym typeface="Times New Roman"/>
              </a:rPr>
              <a:t>Outline</a:t>
            </a:r>
            <a:endParaRPr sz="4020" b="1">
              <a:latin typeface="Times New Roman"/>
              <a:ea typeface="Times New Roman"/>
              <a:cs typeface="Times New Roman"/>
              <a:sym typeface="Times New Roman"/>
            </a:endParaRPr>
          </a:p>
        </p:txBody>
      </p:sp>
      <p:sp>
        <p:nvSpPr>
          <p:cNvPr id="63" name="Google Shape;63;p14"/>
          <p:cNvSpPr txBox="1">
            <a:spLocks noGrp="1"/>
          </p:cNvSpPr>
          <p:nvPr>
            <p:ph type="body" idx="4294967295"/>
          </p:nvPr>
        </p:nvSpPr>
        <p:spPr>
          <a:xfrm>
            <a:off x="642725" y="847650"/>
            <a:ext cx="6435600" cy="4468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zh-TW" sz="1500" b="1">
                <a:solidFill>
                  <a:srgbClr val="CC0000"/>
                </a:solidFill>
              </a:rPr>
              <a:t>01</a:t>
            </a:r>
            <a:r>
              <a:rPr lang="zh-TW" sz="1500" b="1"/>
              <a:t>  </a:t>
            </a:r>
            <a:r>
              <a:rPr lang="zh-TW" sz="1500" b="1">
                <a:solidFill>
                  <a:schemeClr val="dk1"/>
                </a:solidFill>
              </a:rPr>
              <a:t>Motivation</a:t>
            </a:r>
            <a:endParaRPr sz="1500" b="1">
              <a:solidFill>
                <a:schemeClr val="dk1"/>
              </a:solidFill>
            </a:endParaRPr>
          </a:p>
          <a:p>
            <a:pPr marL="0" lvl="0" indent="0" algn="l" rtl="0">
              <a:lnSpc>
                <a:spcPct val="125000"/>
              </a:lnSpc>
              <a:spcBef>
                <a:spcPts val="1200"/>
              </a:spcBef>
              <a:spcAft>
                <a:spcPts val="0"/>
              </a:spcAft>
              <a:buNone/>
            </a:pPr>
            <a:r>
              <a:rPr lang="zh-TW" sz="1500" b="1">
                <a:solidFill>
                  <a:srgbClr val="CC0000"/>
                </a:solidFill>
              </a:rPr>
              <a:t>02</a:t>
            </a:r>
            <a:r>
              <a:rPr lang="zh-TW" sz="1500" b="1"/>
              <a:t>  </a:t>
            </a:r>
            <a:r>
              <a:rPr lang="zh-TW" sz="1500" b="1">
                <a:solidFill>
                  <a:schemeClr val="dk1"/>
                </a:solidFill>
              </a:rPr>
              <a:t>Result</a:t>
            </a:r>
            <a:endParaRPr sz="1500" b="1">
              <a:solidFill>
                <a:schemeClr val="dk1"/>
              </a:solidFill>
            </a:endParaRPr>
          </a:p>
          <a:p>
            <a:pPr marL="457200" lvl="0" indent="-311150" algn="l" rtl="0">
              <a:lnSpc>
                <a:spcPct val="125000"/>
              </a:lnSpc>
              <a:spcBef>
                <a:spcPts val="1200"/>
              </a:spcBef>
              <a:spcAft>
                <a:spcPts val="0"/>
              </a:spcAft>
              <a:buSzPts val="1300"/>
              <a:buChar char="-"/>
            </a:pPr>
            <a:r>
              <a:rPr lang="zh-TW" sz="1300" b="1"/>
              <a:t>Home</a:t>
            </a:r>
            <a:endParaRPr sz="1300" b="1"/>
          </a:p>
          <a:p>
            <a:pPr marL="457200" lvl="0" indent="-311150" algn="l" rtl="0">
              <a:lnSpc>
                <a:spcPct val="125000"/>
              </a:lnSpc>
              <a:spcBef>
                <a:spcPts val="0"/>
              </a:spcBef>
              <a:spcAft>
                <a:spcPts val="0"/>
              </a:spcAft>
              <a:buSzPts val="1300"/>
              <a:buChar char="-"/>
            </a:pPr>
            <a:r>
              <a:rPr lang="zh-TW" sz="1300" b="1"/>
              <a:t>About Us</a:t>
            </a:r>
            <a:endParaRPr sz="1300" b="1"/>
          </a:p>
          <a:p>
            <a:pPr marL="457200" lvl="0" indent="-311150" algn="l" rtl="0">
              <a:lnSpc>
                <a:spcPct val="125000"/>
              </a:lnSpc>
              <a:spcBef>
                <a:spcPts val="0"/>
              </a:spcBef>
              <a:spcAft>
                <a:spcPts val="0"/>
              </a:spcAft>
              <a:buSzPts val="1300"/>
              <a:buChar char="-"/>
            </a:pPr>
            <a:r>
              <a:rPr lang="zh-TW" sz="1300" b="1"/>
              <a:t>Features</a:t>
            </a:r>
            <a:endParaRPr sz="1300" b="1"/>
          </a:p>
          <a:p>
            <a:pPr marL="457200" lvl="0" indent="-311150" algn="l" rtl="0">
              <a:lnSpc>
                <a:spcPct val="125000"/>
              </a:lnSpc>
              <a:spcBef>
                <a:spcPts val="0"/>
              </a:spcBef>
              <a:spcAft>
                <a:spcPts val="0"/>
              </a:spcAft>
              <a:buSzPts val="1300"/>
              <a:buChar char="-"/>
            </a:pPr>
            <a:r>
              <a:rPr lang="zh-TW" sz="1300" b="1"/>
              <a:t>Contact</a:t>
            </a:r>
            <a:endParaRPr sz="1300" b="1"/>
          </a:p>
          <a:p>
            <a:pPr marL="457200" lvl="0" indent="-311150" algn="l" rtl="0">
              <a:lnSpc>
                <a:spcPct val="125000"/>
              </a:lnSpc>
              <a:spcBef>
                <a:spcPts val="0"/>
              </a:spcBef>
              <a:spcAft>
                <a:spcPts val="0"/>
              </a:spcAft>
              <a:buSzPts val="1300"/>
              <a:buChar char="-"/>
            </a:pPr>
            <a:r>
              <a:rPr lang="zh-TW" sz="1300" b="1"/>
              <a:t>Service</a:t>
            </a:r>
            <a:endParaRPr sz="1300" b="1"/>
          </a:p>
          <a:p>
            <a:pPr marL="457200" lvl="0" indent="-311150" algn="l" rtl="0">
              <a:lnSpc>
                <a:spcPct val="125000"/>
              </a:lnSpc>
              <a:spcBef>
                <a:spcPts val="0"/>
              </a:spcBef>
              <a:spcAft>
                <a:spcPts val="0"/>
              </a:spcAft>
              <a:buSzPts val="1300"/>
              <a:buChar char="-"/>
            </a:pPr>
            <a:r>
              <a:rPr lang="zh-TW" sz="1300" b="1"/>
              <a:t>Reserve</a:t>
            </a:r>
            <a:endParaRPr sz="1300" b="1"/>
          </a:p>
          <a:p>
            <a:pPr marL="457200" lvl="0" indent="-311150" algn="l" rtl="0">
              <a:lnSpc>
                <a:spcPct val="125000"/>
              </a:lnSpc>
              <a:spcBef>
                <a:spcPts val="0"/>
              </a:spcBef>
              <a:spcAft>
                <a:spcPts val="0"/>
              </a:spcAft>
              <a:buSzPts val="1300"/>
              <a:buChar char="-"/>
            </a:pPr>
            <a:r>
              <a:rPr lang="zh-TW" sz="1300" b="1"/>
              <a:t>Login</a:t>
            </a:r>
            <a:endParaRPr sz="2000" b="1"/>
          </a:p>
          <a:p>
            <a:pPr marL="0" lvl="0" indent="0" algn="l" rtl="0">
              <a:lnSpc>
                <a:spcPct val="125000"/>
              </a:lnSpc>
              <a:spcBef>
                <a:spcPts val="1200"/>
              </a:spcBef>
              <a:spcAft>
                <a:spcPts val="0"/>
              </a:spcAft>
              <a:buNone/>
            </a:pPr>
            <a:r>
              <a:rPr lang="zh-TW" sz="1500" b="1">
                <a:solidFill>
                  <a:srgbClr val="CC0000"/>
                </a:solidFill>
              </a:rPr>
              <a:t>03</a:t>
            </a:r>
            <a:r>
              <a:rPr lang="zh-TW" sz="1500" b="1"/>
              <a:t> </a:t>
            </a:r>
            <a:r>
              <a:rPr lang="zh-TW" sz="1500" b="1">
                <a:solidFill>
                  <a:schemeClr val="dk1"/>
                </a:solidFill>
              </a:rPr>
              <a:t> Future Work</a:t>
            </a:r>
            <a:endParaRPr sz="1500" b="1">
              <a:solidFill>
                <a:schemeClr val="dk1"/>
              </a:solidFill>
            </a:endParaRPr>
          </a:p>
          <a:p>
            <a:pPr marL="0" lvl="0" indent="0" algn="l" rtl="0">
              <a:lnSpc>
                <a:spcPct val="125000"/>
              </a:lnSpc>
              <a:spcBef>
                <a:spcPts val="1200"/>
              </a:spcBef>
              <a:spcAft>
                <a:spcPts val="0"/>
              </a:spcAft>
              <a:buNone/>
            </a:pPr>
            <a:r>
              <a:rPr lang="zh-TW" sz="1500" b="1">
                <a:solidFill>
                  <a:srgbClr val="CC0000"/>
                </a:solidFill>
              </a:rPr>
              <a:t>04</a:t>
            </a:r>
            <a:r>
              <a:rPr lang="zh-TW" sz="1500" b="1"/>
              <a:t>  </a:t>
            </a:r>
            <a:r>
              <a:rPr lang="zh-TW" sz="1500" b="1">
                <a:solidFill>
                  <a:schemeClr val="dk1"/>
                </a:solidFill>
              </a:rPr>
              <a:t>Contribution</a:t>
            </a:r>
            <a:endParaRPr sz="1500" b="1">
              <a:solidFill>
                <a:schemeClr val="dk1"/>
              </a:solidFill>
            </a:endParaRPr>
          </a:p>
          <a:p>
            <a:pPr marL="0" lvl="0" indent="0" algn="l" rtl="0">
              <a:lnSpc>
                <a:spcPct val="125000"/>
              </a:lnSpc>
              <a:spcBef>
                <a:spcPts val="1200"/>
              </a:spcBef>
              <a:spcAft>
                <a:spcPts val="0"/>
              </a:spcAft>
              <a:buClr>
                <a:schemeClr val="dk1"/>
              </a:buClr>
              <a:buSzPts val="1100"/>
              <a:buFont typeface="Arial"/>
              <a:buNone/>
            </a:pPr>
            <a:r>
              <a:rPr lang="zh-TW" sz="1500" b="1">
                <a:solidFill>
                  <a:srgbClr val="CC0000"/>
                </a:solidFill>
              </a:rPr>
              <a:t>05</a:t>
            </a:r>
            <a:r>
              <a:rPr lang="zh-TW" sz="1500" b="1"/>
              <a:t>  </a:t>
            </a:r>
            <a:r>
              <a:rPr lang="zh-TW" sz="1500" b="1">
                <a:solidFill>
                  <a:schemeClr val="dk1"/>
                </a:solidFill>
              </a:rPr>
              <a:t>Reference</a:t>
            </a:r>
            <a:endParaRPr sz="1500" b="1">
              <a:solidFill>
                <a:schemeClr val="dk1"/>
              </a:solidFill>
            </a:endParaRPr>
          </a:p>
          <a:p>
            <a:pPr marL="0" lvl="0" indent="0" algn="l" rtl="0">
              <a:lnSpc>
                <a:spcPct val="125000"/>
              </a:lnSpc>
              <a:spcBef>
                <a:spcPts val="1200"/>
              </a:spcBef>
              <a:spcAft>
                <a:spcPts val="1200"/>
              </a:spcAft>
              <a:buNone/>
            </a:pPr>
            <a:endParaRPr sz="20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488200" y="293425"/>
            <a:ext cx="5455500" cy="63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 - footer</a:t>
            </a:r>
            <a:endParaRPr sz="2000" b="1">
              <a:latin typeface="Times New Roman"/>
              <a:ea typeface="Times New Roman"/>
              <a:cs typeface="Times New Roman"/>
              <a:sym typeface="Times New Roman"/>
            </a:endParaRPr>
          </a:p>
        </p:txBody>
      </p:sp>
      <p:pic>
        <p:nvPicPr>
          <p:cNvPr id="183" name="Google Shape;183;p33"/>
          <p:cNvPicPr preferRelativeResize="0"/>
          <p:nvPr/>
        </p:nvPicPr>
        <p:blipFill>
          <a:blip r:embed="rId4">
            <a:alphaModFix/>
          </a:blip>
          <a:stretch>
            <a:fillRect/>
          </a:stretch>
        </p:blipFill>
        <p:spPr>
          <a:xfrm>
            <a:off x="152400" y="1077025"/>
            <a:ext cx="8839201" cy="832728"/>
          </a:xfrm>
          <a:prstGeom prst="rect">
            <a:avLst/>
          </a:prstGeom>
          <a:noFill/>
          <a:ln>
            <a:noFill/>
          </a:ln>
        </p:spPr>
      </p:pic>
      <p:pic>
        <p:nvPicPr>
          <p:cNvPr id="184" name="Google Shape;184;p33"/>
          <p:cNvPicPr preferRelativeResize="0"/>
          <p:nvPr/>
        </p:nvPicPr>
        <p:blipFill>
          <a:blip r:embed="rId5">
            <a:alphaModFix/>
          </a:blip>
          <a:stretch>
            <a:fillRect/>
          </a:stretch>
        </p:blipFill>
        <p:spPr>
          <a:xfrm>
            <a:off x="152400" y="2062153"/>
            <a:ext cx="8839200" cy="2914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About us</a:t>
            </a:r>
            <a:endParaRPr sz="2000" b="1">
              <a:latin typeface="Times New Roman"/>
              <a:ea typeface="Times New Roman"/>
              <a:cs typeface="Times New Roman"/>
              <a:sym typeface="Times New Roman"/>
            </a:endParaRPr>
          </a:p>
        </p:txBody>
      </p:sp>
      <p:pic>
        <p:nvPicPr>
          <p:cNvPr id="190" name="Google Shape;190;p34"/>
          <p:cNvPicPr preferRelativeResize="0"/>
          <p:nvPr/>
        </p:nvPicPr>
        <p:blipFill>
          <a:blip r:embed="rId4">
            <a:alphaModFix/>
          </a:blip>
          <a:stretch>
            <a:fillRect/>
          </a:stretch>
        </p:blipFill>
        <p:spPr>
          <a:xfrm>
            <a:off x="1338838" y="1089300"/>
            <a:ext cx="6467324" cy="38908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About us</a:t>
            </a:r>
            <a:endParaRPr sz="2000" b="1">
              <a:latin typeface="Times New Roman"/>
              <a:ea typeface="Times New Roman"/>
              <a:cs typeface="Times New Roman"/>
              <a:sym typeface="Times New Roman"/>
            </a:endParaRPr>
          </a:p>
        </p:txBody>
      </p:sp>
      <p:pic>
        <p:nvPicPr>
          <p:cNvPr id="196" name="Google Shape;196;p35"/>
          <p:cNvPicPr preferRelativeResize="0"/>
          <p:nvPr/>
        </p:nvPicPr>
        <p:blipFill>
          <a:blip r:embed="rId4">
            <a:alphaModFix/>
          </a:blip>
          <a:stretch>
            <a:fillRect/>
          </a:stretch>
        </p:blipFill>
        <p:spPr>
          <a:xfrm>
            <a:off x="1985613" y="1353025"/>
            <a:ext cx="5173775" cy="282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488200" y="293425"/>
            <a:ext cx="5455500" cy="63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Features</a:t>
            </a:r>
            <a:endParaRPr sz="2000" b="1">
              <a:latin typeface="Times New Roman"/>
              <a:ea typeface="Times New Roman"/>
              <a:cs typeface="Times New Roman"/>
              <a:sym typeface="Times New Roman"/>
            </a:endParaRPr>
          </a:p>
        </p:txBody>
      </p:sp>
      <p:pic>
        <p:nvPicPr>
          <p:cNvPr id="202" name="Google Shape;202;p36"/>
          <p:cNvPicPr preferRelativeResize="0"/>
          <p:nvPr/>
        </p:nvPicPr>
        <p:blipFill>
          <a:blip r:embed="rId4">
            <a:alphaModFix/>
          </a:blip>
          <a:stretch>
            <a:fillRect/>
          </a:stretch>
        </p:blipFill>
        <p:spPr>
          <a:xfrm>
            <a:off x="1431900" y="854650"/>
            <a:ext cx="6594124" cy="42535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488200" y="293425"/>
            <a:ext cx="5455500" cy="63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Features </a:t>
            </a:r>
            <a:endParaRPr sz="2000" b="1">
              <a:latin typeface="Times New Roman"/>
              <a:ea typeface="Times New Roman"/>
              <a:cs typeface="Times New Roman"/>
              <a:sym typeface="Times New Roman"/>
            </a:endParaRPr>
          </a:p>
        </p:txBody>
      </p:sp>
      <p:pic>
        <p:nvPicPr>
          <p:cNvPr id="208" name="Google Shape;208;p37"/>
          <p:cNvPicPr preferRelativeResize="0"/>
          <p:nvPr/>
        </p:nvPicPr>
        <p:blipFill>
          <a:blip r:embed="rId4">
            <a:alphaModFix/>
          </a:blip>
          <a:stretch>
            <a:fillRect/>
          </a:stretch>
        </p:blipFill>
        <p:spPr>
          <a:xfrm>
            <a:off x="882650" y="838450"/>
            <a:ext cx="6270050" cy="3634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488200" y="293425"/>
            <a:ext cx="5455500" cy="63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Features - service</a:t>
            </a:r>
            <a:endParaRPr sz="2000" b="1">
              <a:latin typeface="Times New Roman"/>
              <a:ea typeface="Times New Roman"/>
              <a:cs typeface="Times New Roman"/>
              <a:sym typeface="Times New Roman"/>
            </a:endParaRPr>
          </a:p>
        </p:txBody>
      </p:sp>
      <p:pic>
        <p:nvPicPr>
          <p:cNvPr id="214" name="Google Shape;214;p38"/>
          <p:cNvPicPr preferRelativeResize="0"/>
          <p:nvPr/>
        </p:nvPicPr>
        <p:blipFill>
          <a:blip r:embed="rId4">
            <a:alphaModFix/>
          </a:blip>
          <a:stretch>
            <a:fillRect/>
          </a:stretch>
        </p:blipFill>
        <p:spPr>
          <a:xfrm>
            <a:off x="649800" y="924625"/>
            <a:ext cx="8075248" cy="39140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534300" y="228825"/>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Contact</a:t>
            </a:r>
            <a:endParaRPr sz="2000" b="1">
              <a:solidFill>
                <a:schemeClr val="dk2"/>
              </a:solidFill>
              <a:latin typeface="Times New Roman"/>
              <a:ea typeface="Times New Roman"/>
              <a:cs typeface="Times New Roman"/>
              <a:sym typeface="Times New Roman"/>
            </a:endParaRPr>
          </a:p>
        </p:txBody>
      </p:sp>
      <p:pic>
        <p:nvPicPr>
          <p:cNvPr id="220" name="Google Shape;220;p39"/>
          <p:cNvPicPr preferRelativeResize="0"/>
          <p:nvPr/>
        </p:nvPicPr>
        <p:blipFill>
          <a:blip r:embed="rId4">
            <a:alphaModFix/>
          </a:blip>
          <a:stretch>
            <a:fillRect/>
          </a:stretch>
        </p:blipFill>
        <p:spPr>
          <a:xfrm>
            <a:off x="896975" y="939225"/>
            <a:ext cx="7266551" cy="3834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40"/>
          <p:cNvSpPr txBox="1">
            <a:spLocks noGrp="1"/>
          </p:cNvSpPr>
          <p:nvPr>
            <p:ph type="title"/>
          </p:nvPr>
        </p:nvSpPr>
        <p:spPr>
          <a:xfrm>
            <a:off x="534300" y="228825"/>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Contact</a:t>
            </a:r>
            <a:endParaRPr sz="2000" b="1">
              <a:solidFill>
                <a:schemeClr val="dk2"/>
              </a:solidFill>
              <a:latin typeface="Times New Roman"/>
              <a:ea typeface="Times New Roman"/>
              <a:cs typeface="Times New Roman"/>
              <a:sym typeface="Times New Roman"/>
            </a:endParaRPr>
          </a:p>
        </p:txBody>
      </p:sp>
      <p:pic>
        <p:nvPicPr>
          <p:cNvPr id="226" name="Google Shape;226;p40"/>
          <p:cNvPicPr preferRelativeResize="0"/>
          <p:nvPr/>
        </p:nvPicPr>
        <p:blipFill>
          <a:blip r:embed="rId4">
            <a:alphaModFix/>
          </a:blip>
          <a:stretch>
            <a:fillRect/>
          </a:stretch>
        </p:blipFill>
        <p:spPr>
          <a:xfrm>
            <a:off x="445600" y="1079900"/>
            <a:ext cx="8164099" cy="2591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xfrm>
            <a:off x="534800" y="433300"/>
            <a:ext cx="21000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500" b="1"/>
              <a:t>Service</a:t>
            </a:r>
            <a:endParaRPr sz="2500" b="1">
              <a:latin typeface="Times New Roman"/>
              <a:ea typeface="Times New Roman"/>
              <a:cs typeface="Times New Roman"/>
              <a:sym typeface="Times New Roman"/>
            </a:endParaRPr>
          </a:p>
        </p:txBody>
      </p:sp>
      <p:sp>
        <p:nvSpPr>
          <p:cNvPr id="232" name="Google Shape;232;p41"/>
          <p:cNvSpPr txBox="1">
            <a:spLocks noGrp="1"/>
          </p:cNvSpPr>
          <p:nvPr>
            <p:ph type="body" idx="1"/>
          </p:nvPr>
        </p:nvSpPr>
        <p:spPr>
          <a:xfrm>
            <a:off x="534800" y="1143700"/>
            <a:ext cx="8192700" cy="2104500"/>
          </a:xfrm>
          <a:prstGeom prst="rect">
            <a:avLst/>
          </a:prstGeom>
        </p:spPr>
        <p:txBody>
          <a:bodyPr spcFirstLastPara="1" wrap="square" lIns="91425" tIns="91425" rIns="91425" bIns="91425" anchor="t" anchorCtr="0">
            <a:noAutofit/>
          </a:bodyPr>
          <a:lstStyle/>
          <a:p>
            <a:pPr marL="457200" lvl="0" indent="-346075" algn="l" rtl="0">
              <a:lnSpc>
                <a:spcPct val="150000"/>
              </a:lnSpc>
              <a:spcBef>
                <a:spcPts val="0"/>
              </a:spcBef>
              <a:spcAft>
                <a:spcPts val="0"/>
              </a:spcAft>
              <a:buSzPts val="1850"/>
              <a:buAutoNum type="arabicPeriod"/>
            </a:pPr>
            <a:r>
              <a:rPr lang="zh-TW" sz="1850" b="1"/>
              <a:t>BMI calculation</a:t>
            </a:r>
            <a:endParaRPr sz="1850" b="1"/>
          </a:p>
          <a:p>
            <a:pPr marL="457200" lvl="0" indent="-346075" algn="l" rtl="0">
              <a:lnSpc>
                <a:spcPct val="150000"/>
              </a:lnSpc>
              <a:spcBef>
                <a:spcPts val="0"/>
              </a:spcBef>
              <a:spcAft>
                <a:spcPts val="0"/>
              </a:spcAft>
              <a:buSzPts val="1850"/>
              <a:buAutoNum type="arabicPeriod"/>
            </a:pPr>
            <a:r>
              <a:rPr lang="zh-TW" sz="1850" b="1"/>
              <a:t>Ticket </a:t>
            </a:r>
            <a:endParaRPr sz="1850" b="1"/>
          </a:p>
          <a:p>
            <a:pPr marL="457200" lvl="0" indent="-346075" algn="l" rtl="0">
              <a:lnSpc>
                <a:spcPct val="150000"/>
              </a:lnSpc>
              <a:spcBef>
                <a:spcPts val="0"/>
              </a:spcBef>
              <a:spcAft>
                <a:spcPts val="0"/>
              </a:spcAft>
              <a:buSzPts val="1850"/>
              <a:buAutoNum type="arabicPeriod"/>
            </a:pPr>
            <a:r>
              <a:rPr lang="zh-TW" sz="1850" b="1"/>
              <a:t>Questions</a:t>
            </a:r>
            <a:endParaRPr sz="1850" b="1"/>
          </a:p>
          <a:p>
            <a:pPr marL="0" lvl="0" indent="0" algn="l" rtl="0">
              <a:lnSpc>
                <a:spcPct val="150000"/>
              </a:lnSpc>
              <a:spcBef>
                <a:spcPts val="1200"/>
              </a:spcBef>
              <a:spcAft>
                <a:spcPts val="1200"/>
              </a:spcAft>
              <a:buNone/>
            </a:pPr>
            <a:r>
              <a:rPr lang="zh-TW" sz="1850" b="1"/>
              <a:t>function will be demo later</a:t>
            </a:r>
            <a:endParaRPr sz="185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None/>
            </a:pPr>
            <a:r>
              <a:rPr lang="zh-TW" sz="2000" b="1">
                <a:solidFill>
                  <a:schemeClr val="dk2"/>
                </a:solidFill>
              </a:rPr>
              <a:t>1.Service - BMI calculation</a:t>
            </a:r>
            <a:endParaRPr sz="2000" b="1">
              <a:latin typeface="Times New Roman"/>
              <a:ea typeface="Times New Roman"/>
              <a:cs typeface="Times New Roman"/>
              <a:sym typeface="Times New Roman"/>
            </a:endParaRPr>
          </a:p>
        </p:txBody>
      </p:sp>
      <p:pic>
        <p:nvPicPr>
          <p:cNvPr id="238" name="Google Shape;238;p42"/>
          <p:cNvPicPr preferRelativeResize="0"/>
          <p:nvPr/>
        </p:nvPicPr>
        <p:blipFill>
          <a:blip r:embed="rId4">
            <a:alphaModFix/>
          </a:blip>
          <a:stretch>
            <a:fillRect/>
          </a:stretch>
        </p:blipFill>
        <p:spPr>
          <a:xfrm>
            <a:off x="534800" y="1296100"/>
            <a:ext cx="7741350" cy="2154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a:spLocks noGrp="1"/>
          </p:cNvSpPr>
          <p:nvPr>
            <p:ph type="ctrTitle" idx="4294967295"/>
          </p:nvPr>
        </p:nvSpPr>
        <p:spPr>
          <a:xfrm>
            <a:off x="1321627" y="1674700"/>
            <a:ext cx="6372600" cy="1536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endParaRPr sz="5088"/>
          </a:p>
          <a:p>
            <a:pPr marL="0" lvl="0" indent="0" algn="l" rtl="0">
              <a:spcBef>
                <a:spcPts val="0"/>
              </a:spcBef>
              <a:spcAft>
                <a:spcPts val="0"/>
              </a:spcAft>
              <a:buNone/>
            </a:pPr>
            <a:endParaRPr/>
          </a:p>
        </p:txBody>
      </p:sp>
      <p:sp>
        <p:nvSpPr>
          <p:cNvPr id="69" name="Google Shape;69;p15"/>
          <p:cNvSpPr txBox="1">
            <a:spLocks noGrp="1"/>
          </p:cNvSpPr>
          <p:nvPr>
            <p:ph type="title" idx="4294967295"/>
          </p:nvPr>
        </p:nvSpPr>
        <p:spPr>
          <a:xfrm>
            <a:off x="311700" y="1106125"/>
            <a:ext cx="85206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zh-TW" sz="4220" b="1">
                <a:latin typeface="Times New Roman"/>
                <a:ea typeface="Times New Roman"/>
                <a:cs typeface="Times New Roman"/>
                <a:sym typeface="Times New Roman"/>
              </a:rPr>
              <a:t>01</a:t>
            </a:r>
            <a:endParaRPr sz="4220" b="1">
              <a:latin typeface="Times New Roman"/>
              <a:ea typeface="Times New Roman"/>
              <a:cs typeface="Times New Roman"/>
              <a:sym typeface="Times New Roman"/>
            </a:endParaRPr>
          </a:p>
          <a:p>
            <a:pPr marL="0" lvl="0" indent="0" algn="ctr" rtl="0">
              <a:spcBef>
                <a:spcPts val="0"/>
              </a:spcBef>
              <a:spcAft>
                <a:spcPts val="0"/>
              </a:spcAft>
              <a:buSzPts val="990"/>
              <a:buNone/>
            </a:pPr>
            <a:endParaRPr sz="4220" b="1">
              <a:latin typeface="Times New Roman"/>
              <a:ea typeface="Times New Roman"/>
              <a:cs typeface="Times New Roman"/>
              <a:sym typeface="Times New Roman"/>
            </a:endParaRPr>
          </a:p>
          <a:p>
            <a:pPr marL="0" lvl="0" indent="0" algn="ctr" rtl="0">
              <a:spcBef>
                <a:spcPts val="0"/>
              </a:spcBef>
              <a:spcAft>
                <a:spcPts val="0"/>
              </a:spcAft>
              <a:buSzPts val="990"/>
              <a:buNone/>
            </a:pPr>
            <a:r>
              <a:rPr lang="zh-TW" sz="4220" b="1">
                <a:latin typeface="Times New Roman"/>
                <a:ea typeface="Times New Roman"/>
                <a:cs typeface="Times New Roman"/>
                <a:sym typeface="Times New Roman"/>
              </a:rPr>
              <a:t>Motivation</a:t>
            </a:r>
            <a:endParaRPr sz="4220" b="1">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43"/>
          <p:cNvPicPr preferRelativeResize="0"/>
          <p:nvPr/>
        </p:nvPicPr>
        <p:blipFill>
          <a:blip r:embed="rId4">
            <a:alphaModFix/>
          </a:blip>
          <a:stretch>
            <a:fillRect/>
          </a:stretch>
        </p:blipFill>
        <p:spPr>
          <a:xfrm>
            <a:off x="907425" y="326500"/>
            <a:ext cx="7106700" cy="4490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44"/>
          <p:cNvPicPr preferRelativeResize="0"/>
          <p:nvPr/>
        </p:nvPicPr>
        <p:blipFill>
          <a:blip r:embed="rId4">
            <a:alphaModFix/>
          </a:blip>
          <a:stretch>
            <a:fillRect/>
          </a:stretch>
        </p:blipFill>
        <p:spPr>
          <a:xfrm>
            <a:off x="718675" y="152400"/>
            <a:ext cx="7513357"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Google Shape;253;p45"/>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None/>
            </a:pPr>
            <a:r>
              <a:rPr lang="zh-TW" sz="2000" b="1">
                <a:solidFill>
                  <a:schemeClr val="dk2"/>
                </a:solidFill>
              </a:rPr>
              <a:t>2.Service - Tickets</a:t>
            </a:r>
            <a:endParaRPr sz="2000" b="1">
              <a:latin typeface="Times New Roman"/>
              <a:ea typeface="Times New Roman"/>
              <a:cs typeface="Times New Roman"/>
              <a:sym typeface="Times New Roman"/>
            </a:endParaRPr>
          </a:p>
        </p:txBody>
      </p:sp>
      <p:pic>
        <p:nvPicPr>
          <p:cNvPr id="254" name="Google Shape;254;p45"/>
          <p:cNvPicPr preferRelativeResize="0"/>
          <p:nvPr/>
        </p:nvPicPr>
        <p:blipFill>
          <a:blip r:embed="rId4">
            <a:alphaModFix/>
          </a:blip>
          <a:stretch>
            <a:fillRect/>
          </a:stretch>
        </p:blipFill>
        <p:spPr>
          <a:xfrm>
            <a:off x="1949100" y="920325"/>
            <a:ext cx="3216018" cy="36949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6"/>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None/>
            </a:pPr>
            <a:r>
              <a:rPr lang="zh-TW" sz="2000" b="1">
                <a:solidFill>
                  <a:schemeClr val="dk2"/>
                </a:solidFill>
              </a:rPr>
              <a:t>2.Service - Tickets</a:t>
            </a:r>
            <a:endParaRPr sz="2000" b="1">
              <a:latin typeface="Times New Roman"/>
              <a:ea typeface="Times New Roman"/>
              <a:cs typeface="Times New Roman"/>
              <a:sym typeface="Times New Roman"/>
            </a:endParaRPr>
          </a:p>
        </p:txBody>
      </p:sp>
      <p:pic>
        <p:nvPicPr>
          <p:cNvPr id="260" name="Google Shape;260;p46"/>
          <p:cNvPicPr preferRelativeResize="0"/>
          <p:nvPr/>
        </p:nvPicPr>
        <p:blipFill>
          <a:blip r:embed="rId4">
            <a:alphaModFix/>
          </a:blip>
          <a:stretch>
            <a:fillRect/>
          </a:stretch>
        </p:blipFill>
        <p:spPr>
          <a:xfrm>
            <a:off x="727825" y="1296100"/>
            <a:ext cx="5381625" cy="1724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4"/>
        <p:cNvGrpSpPr/>
        <p:nvPr/>
      </p:nvGrpSpPr>
      <p:grpSpPr>
        <a:xfrm>
          <a:off x="0" y="0"/>
          <a:ext cx="0" cy="0"/>
          <a:chOff x="0" y="0"/>
          <a:chExt cx="0" cy="0"/>
        </a:xfrm>
      </p:grpSpPr>
      <p:sp>
        <p:nvSpPr>
          <p:cNvPr id="265" name="Google Shape;265;p47"/>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None/>
            </a:pPr>
            <a:r>
              <a:rPr lang="zh-TW" sz="2000" b="1">
                <a:solidFill>
                  <a:schemeClr val="dk2"/>
                </a:solidFill>
              </a:rPr>
              <a:t>2.Service - Tickets</a:t>
            </a:r>
            <a:endParaRPr sz="2000" b="1">
              <a:latin typeface="Times New Roman"/>
              <a:ea typeface="Times New Roman"/>
              <a:cs typeface="Times New Roman"/>
              <a:sym typeface="Times New Roman"/>
            </a:endParaRPr>
          </a:p>
        </p:txBody>
      </p:sp>
      <p:pic>
        <p:nvPicPr>
          <p:cNvPr id="266" name="Google Shape;266;p47"/>
          <p:cNvPicPr preferRelativeResize="0"/>
          <p:nvPr/>
        </p:nvPicPr>
        <p:blipFill>
          <a:blip r:embed="rId4">
            <a:alphaModFix/>
          </a:blip>
          <a:stretch>
            <a:fillRect/>
          </a:stretch>
        </p:blipFill>
        <p:spPr>
          <a:xfrm>
            <a:off x="152900" y="1002500"/>
            <a:ext cx="8839199" cy="2834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48"/>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None/>
            </a:pPr>
            <a:r>
              <a:rPr lang="zh-TW" sz="2000" b="1">
                <a:solidFill>
                  <a:schemeClr val="dk2"/>
                </a:solidFill>
              </a:rPr>
              <a:t>3.Service - Questions(FAQ)</a:t>
            </a:r>
            <a:endParaRPr sz="2000" b="1">
              <a:latin typeface="Times New Roman"/>
              <a:ea typeface="Times New Roman"/>
              <a:cs typeface="Times New Roman"/>
              <a:sym typeface="Times New Roman"/>
            </a:endParaRPr>
          </a:p>
        </p:txBody>
      </p:sp>
      <p:pic>
        <p:nvPicPr>
          <p:cNvPr id="272" name="Google Shape;272;p48"/>
          <p:cNvPicPr preferRelativeResize="0"/>
          <p:nvPr/>
        </p:nvPicPr>
        <p:blipFill>
          <a:blip r:embed="rId4">
            <a:alphaModFix/>
          </a:blip>
          <a:stretch>
            <a:fillRect/>
          </a:stretch>
        </p:blipFill>
        <p:spPr>
          <a:xfrm>
            <a:off x="727800" y="1014275"/>
            <a:ext cx="7833400" cy="3695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77" name="Google Shape;277;p49"/>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500" b="1"/>
              <a:t>Reserve</a:t>
            </a:r>
            <a:endParaRPr sz="2500" b="1">
              <a:latin typeface="Times New Roman"/>
              <a:ea typeface="Times New Roman"/>
              <a:cs typeface="Times New Roman"/>
              <a:sym typeface="Times New Roman"/>
            </a:endParaRPr>
          </a:p>
        </p:txBody>
      </p:sp>
      <p:sp>
        <p:nvSpPr>
          <p:cNvPr id="278" name="Google Shape;278;p49"/>
          <p:cNvSpPr txBox="1">
            <a:spLocks noGrp="1"/>
          </p:cNvSpPr>
          <p:nvPr>
            <p:ph type="body" idx="1"/>
          </p:nvPr>
        </p:nvSpPr>
        <p:spPr>
          <a:xfrm>
            <a:off x="534800" y="1190750"/>
            <a:ext cx="8192700" cy="3673200"/>
          </a:xfrm>
          <a:prstGeom prst="rect">
            <a:avLst/>
          </a:prstGeom>
        </p:spPr>
        <p:txBody>
          <a:bodyPr spcFirstLastPara="1" wrap="square" lIns="91425" tIns="91425" rIns="91425" bIns="91425" anchor="t" anchorCtr="0">
            <a:noAutofit/>
          </a:bodyPr>
          <a:lstStyle/>
          <a:p>
            <a:pPr marL="457200" lvl="0" indent="-346075" algn="l" rtl="0">
              <a:lnSpc>
                <a:spcPct val="150000"/>
              </a:lnSpc>
              <a:spcBef>
                <a:spcPts val="0"/>
              </a:spcBef>
              <a:spcAft>
                <a:spcPts val="0"/>
              </a:spcAft>
              <a:buSzPts val="1850"/>
              <a:buAutoNum type="arabicPeriod"/>
            </a:pPr>
            <a:r>
              <a:rPr lang="zh-TW" sz="1850" b="1"/>
              <a:t>User Count</a:t>
            </a:r>
            <a:endParaRPr sz="1850" b="1"/>
          </a:p>
          <a:p>
            <a:pPr marL="457200" lvl="0" indent="-346075" algn="l" rtl="0">
              <a:lnSpc>
                <a:spcPct val="150000"/>
              </a:lnSpc>
              <a:spcBef>
                <a:spcPts val="0"/>
              </a:spcBef>
              <a:spcAft>
                <a:spcPts val="0"/>
              </a:spcAft>
              <a:buSzPts val="1850"/>
              <a:buAutoNum type="arabicPeriod"/>
            </a:pPr>
            <a:r>
              <a:rPr lang="zh-TW" sz="1850" b="1"/>
              <a:t>Venue Reservation</a:t>
            </a:r>
            <a:endParaRPr sz="1850" b="1"/>
          </a:p>
          <a:p>
            <a:pPr marL="0" lvl="0" indent="0" algn="l" rtl="0">
              <a:lnSpc>
                <a:spcPct val="150000"/>
              </a:lnSpc>
              <a:spcBef>
                <a:spcPts val="1200"/>
              </a:spcBef>
              <a:spcAft>
                <a:spcPts val="1200"/>
              </a:spcAft>
              <a:buNone/>
            </a:pPr>
            <a:r>
              <a:rPr lang="zh-TW" sz="1850" b="1"/>
              <a:t>function will be demo later</a:t>
            </a:r>
            <a:endParaRPr sz="185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zh-TW" sz="2000" b="1">
                <a:solidFill>
                  <a:schemeClr val="dk2"/>
                </a:solidFill>
              </a:rPr>
              <a:t>1.Reserve - User Count</a:t>
            </a:r>
            <a:endParaRPr sz="2000" b="1">
              <a:solidFill>
                <a:schemeClr val="dk2"/>
              </a:solidFill>
            </a:endParaRPr>
          </a:p>
          <a:p>
            <a:pPr marL="0" lvl="0" indent="0" algn="l" rtl="0">
              <a:lnSpc>
                <a:spcPct val="130000"/>
              </a:lnSpc>
              <a:spcBef>
                <a:spcPts val="1200"/>
              </a:spcBef>
              <a:spcAft>
                <a:spcPts val="1200"/>
              </a:spcAft>
              <a:buNone/>
            </a:pPr>
            <a:endParaRPr sz="2000" b="1">
              <a:solidFill>
                <a:schemeClr val="dk2"/>
              </a:solidFill>
            </a:endParaRPr>
          </a:p>
        </p:txBody>
      </p:sp>
      <p:pic>
        <p:nvPicPr>
          <p:cNvPr id="284" name="Google Shape;284;p50"/>
          <p:cNvPicPr preferRelativeResize="0"/>
          <p:nvPr/>
        </p:nvPicPr>
        <p:blipFill>
          <a:blip r:embed="rId4">
            <a:alphaModFix/>
          </a:blip>
          <a:stretch>
            <a:fillRect/>
          </a:stretch>
        </p:blipFill>
        <p:spPr>
          <a:xfrm>
            <a:off x="147298" y="1521950"/>
            <a:ext cx="3013950" cy="2235150"/>
          </a:xfrm>
          <a:prstGeom prst="rect">
            <a:avLst/>
          </a:prstGeom>
          <a:noFill/>
          <a:ln>
            <a:noFill/>
          </a:ln>
        </p:spPr>
      </p:pic>
      <p:pic>
        <p:nvPicPr>
          <p:cNvPr id="285" name="Google Shape;285;p50"/>
          <p:cNvPicPr preferRelativeResize="0"/>
          <p:nvPr/>
        </p:nvPicPr>
        <p:blipFill>
          <a:blip r:embed="rId5">
            <a:alphaModFix/>
          </a:blip>
          <a:stretch>
            <a:fillRect/>
          </a:stretch>
        </p:blipFill>
        <p:spPr>
          <a:xfrm>
            <a:off x="3085575" y="1492125"/>
            <a:ext cx="2856450" cy="2294800"/>
          </a:xfrm>
          <a:prstGeom prst="rect">
            <a:avLst/>
          </a:prstGeom>
          <a:noFill/>
          <a:ln>
            <a:noFill/>
          </a:ln>
        </p:spPr>
      </p:pic>
      <p:pic>
        <p:nvPicPr>
          <p:cNvPr id="286" name="Google Shape;286;p50"/>
          <p:cNvPicPr preferRelativeResize="0"/>
          <p:nvPr/>
        </p:nvPicPr>
        <p:blipFill>
          <a:blip r:embed="rId6">
            <a:alphaModFix/>
          </a:blip>
          <a:stretch>
            <a:fillRect/>
          </a:stretch>
        </p:blipFill>
        <p:spPr>
          <a:xfrm>
            <a:off x="6000723" y="1565438"/>
            <a:ext cx="2856450" cy="2148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sp>
        <p:nvSpPr>
          <p:cNvPr id="291" name="Google Shape;291;p51"/>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None/>
            </a:pPr>
            <a:r>
              <a:rPr lang="zh-TW" sz="2000" b="1">
                <a:solidFill>
                  <a:schemeClr val="dk2"/>
                </a:solidFill>
              </a:rPr>
              <a:t>1.Reserve - User Count</a:t>
            </a:r>
            <a:endParaRPr sz="2000" b="1">
              <a:latin typeface="Times New Roman"/>
              <a:ea typeface="Times New Roman"/>
              <a:cs typeface="Times New Roman"/>
              <a:sym typeface="Times New Roman"/>
            </a:endParaRPr>
          </a:p>
        </p:txBody>
      </p:sp>
      <p:pic>
        <p:nvPicPr>
          <p:cNvPr id="292" name="Google Shape;292;p51"/>
          <p:cNvPicPr preferRelativeResize="0"/>
          <p:nvPr/>
        </p:nvPicPr>
        <p:blipFill>
          <a:blip r:embed="rId4">
            <a:alphaModFix/>
          </a:blip>
          <a:stretch>
            <a:fillRect/>
          </a:stretch>
        </p:blipFill>
        <p:spPr>
          <a:xfrm>
            <a:off x="164150" y="1552050"/>
            <a:ext cx="2806750" cy="2438659"/>
          </a:xfrm>
          <a:prstGeom prst="rect">
            <a:avLst/>
          </a:prstGeom>
          <a:noFill/>
          <a:ln>
            <a:noFill/>
          </a:ln>
        </p:spPr>
      </p:pic>
      <p:pic>
        <p:nvPicPr>
          <p:cNvPr id="293" name="Google Shape;293;p51"/>
          <p:cNvPicPr preferRelativeResize="0"/>
          <p:nvPr/>
        </p:nvPicPr>
        <p:blipFill>
          <a:blip r:embed="rId5">
            <a:alphaModFix/>
          </a:blip>
          <a:stretch>
            <a:fillRect/>
          </a:stretch>
        </p:blipFill>
        <p:spPr>
          <a:xfrm>
            <a:off x="2970900" y="1544663"/>
            <a:ext cx="2963575" cy="2348975"/>
          </a:xfrm>
          <a:prstGeom prst="rect">
            <a:avLst/>
          </a:prstGeom>
          <a:noFill/>
          <a:ln>
            <a:noFill/>
          </a:ln>
        </p:spPr>
      </p:pic>
      <p:pic>
        <p:nvPicPr>
          <p:cNvPr id="294" name="Google Shape;294;p51"/>
          <p:cNvPicPr preferRelativeResize="0"/>
          <p:nvPr/>
        </p:nvPicPr>
        <p:blipFill>
          <a:blip r:embed="rId6">
            <a:alphaModFix/>
          </a:blip>
          <a:stretch>
            <a:fillRect/>
          </a:stretch>
        </p:blipFill>
        <p:spPr>
          <a:xfrm>
            <a:off x="6145325" y="1552050"/>
            <a:ext cx="2998675" cy="23341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52"/>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None/>
            </a:pPr>
            <a:r>
              <a:rPr lang="zh-TW" sz="2000" b="1">
                <a:solidFill>
                  <a:schemeClr val="dk2"/>
                </a:solidFill>
              </a:rPr>
              <a:t>1.Reserve - User Count</a:t>
            </a:r>
            <a:endParaRPr sz="2000" b="1">
              <a:latin typeface="Times New Roman"/>
              <a:ea typeface="Times New Roman"/>
              <a:cs typeface="Times New Roman"/>
              <a:sym typeface="Times New Roman"/>
            </a:endParaRPr>
          </a:p>
        </p:txBody>
      </p:sp>
      <p:pic>
        <p:nvPicPr>
          <p:cNvPr id="300" name="Google Shape;300;p52"/>
          <p:cNvPicPr preferRelativeResize="0"/>
          <p:nvPr/>
        </p:nvPicPr>
        <p:blipFill>
          <a:blip r:embed="rId4">
            <a:alphaModFix/>
          </a:blip>
          <a:stretch>
            <a:fillRect/>
          </a:stretch>
        </p:blipFill>
        <p:spPr>
          <a:xfrm>
            <a:off x="1327800" y="1262025"/>
            <a:ext cx="6489400" cy="323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534825" y="398050"/>
            <a:ext cx="34485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zh-TW" sz="3820" b="1">
                <a:solidFill>
                  <a:srgbClr val="CC0000"/>
                </a:solidFill>
                <a:latin typeface="Times New Roman"/>
                <a:ea typeface="Times New Roman"/>
                <a:cs typeface="Times New Roman"/>
                <a:sym typeface="Times New Roman"/>
              </a:rPr>
              <a:t>01</a:t>
            </a:r>
            <a:r>
              <a:rPr lang="zh-TW" sz="3820" b="1">
                <a:latin typeface="Times New Roman"/>
                <a:ea typeface="Times New Roman"/>
                <a:cs typeface="Times New Roman"/>
                <a:sym typeface="Times New Roman"/>
              </a:rPr>
              <a:t> Motivation</a:t>
            </a:r>
            <a:endParaRPr sz="3820" b="1">
              <a:latin typeface="Times New Roman"/>
              <a:ea typeface="Times New Roman"/>
              <a:cs typeface="Times New Roman"/>
              <a:sym typeface="Times New Roman"/>
            </a:endParaRPr>
          </a:p>
        </p:txBody>
      </p:sp>
      <p:sp>
        <p:nvSpPr>
          <p:cNvPr id="75" name="Google Shape;75;p16"/>
          <p:cNvSpPr txBox="1">
            <a:spLocks noGrp="1"/>
          </p:cNvSpPr>
          <p:nvPr>
            <p:ph type="body" idx="1"/>
          </p:nvPr>
        </p:nvSpPr>
        <p:spPr>
          <a:xfrm>
            <a:off x="417150" y="1284550"/>
            <a:ext cx="8309700" cy="3635400"/>
          </a:xfrm>
          <a:prstGeom prst="rect">
            <a:avLst/>
          </a:prstGeom>
        </p:spPr>
        <p:txBody>
          <a:bodyPr spcFirstLastPara="1" wrap="square" lIns="91425" tIns="91425" rIns="91425" bIns="91425" anchor="t" anchorCtr="0">
            <a:normAutofit fontScale="47500" lnSpcReduction="20000"/>
          </a:bodyPr>
          <a:lstStyle/>
          <a:p>
            <a:pPr marL="0" lvl="0" indent="0" algn="l" rtl="0">
              <a:lnSpc>
                <a:spcPct val="130000"/>
              </a:lnSpc>
              <a:spcBef>
                <a:spcPts val="0"/>
              </a:spcBef>
              <a:spcAft>
                <a:spcPts val="0"/>
              </a:spcAft>
              <a:buNone/>
            </a:pPr>
            <a:r>
              <a:rPr lang="zh-TW" sz="4600" b="1" dirty="0"/>
              <a:t>⠂</a:t>
            </a:r>
            <a:r>
              <a:rPr lang="zh-TW" sz="4250" b="1" dirty="0"/>
              <a:t>You can check the number of reservations directly online so you can save time waiting in line at the Gym</a:t>
            </a:r>
            <a:endParaRPr sz="4250" b="1" dirty="0"/>
          </a:p>
          <a:p>
            <a:pPr marL="0" lvl="0" indent="0" algn="l" rtl="0">
              <a:lnSpc>
                <a:spcPct val="130000"/>
              </a:lnSpc>
              <a:spcBef>
                <a:spcPts val="1200"/>
              </a:spcBef>
              <a:spcAft>
                <a:spcPts val="0"/>
              </a:spcAft>
              <a:buNone/>
            </a:pPr>
            <a:endParaRPr sz="4250" b="1" dirty="0"/>
          </a:p>
          <a:p>
            <a:pPr marL="0" lvl="0" indent="0" algn="l" rtl="0">
              <a:lnSpc>
                <a:spcPct val="130000"/>
              </a:lnSpc>
              <a:spcBef>
                <a:spcPts val="1200"/>
              </a:spcBef>
              <a:spcAft>
                <a:spcPts val="0"/>
              </a:spcAft>
              <a:buNone/>
            </a:pPr>
            <a:r>
              <a:rPr lang="zh-TW" sz="4250" b="1" dirty="0"/>
              <a:t>⠂Manage facility usage more effectively and efficiently</a:t>
            </a:r>
            <a:endParaRPr sz="4250" b="1" dirty="0"/>
          </a:p>
          <a:p>
            <a:pPr marL="0" lvl="0" indent="0" algn="l" rtl="0">
              <a:lnSpc>
                <a:spcPct val="130000"/>
              </a:lnSpc>
              <a:spcBef>
                <a:spcPts val="1200"/>
              </a:spcBef>
              <a:spcAft>
                <a:spcPts val="0"/>
              </a:spcAft>
              <a:buNone/>
            </a:pPr>
            <a:endParaRPr sz="4250" b="1" dirty="0"/>
          </a:p>
          <a:p>
            <a:pPr marL="0" lvl="0" indent="0" algn="l" rtl="0">
              <a:lnSpc>
                <a:spcPct val="130000"/>
              </a:lnSpc>
              <a:spcBef>
                <a:spcPts val="1200"/>
              </a:spcBef>
              <a:spcAft>
                <a:spcPts val="0"/>
              </a:spcAft>
              <a:buNone/>
            </a:pPr>
            <a:r>
              <a:rPr lang="zh-TW" sz="4250" b="1" dirty="0"/>
              <a:t>⠂The Contact us system allows us to better understand our members’ thoughts</a:t>
            </a:r>
            <a:endParaRPr sz="4250" b="1" dirty="0"/>
          </a:p>
          <a:p>
            <a:pPr marL="0" lvl="0" indent="0" algn="l" rtl="0">
              <a:spcBef>
                <a:spcPts val="1200"/>
              </a:spcBef>
              <a:spcAft>
                <a:spcPts val="1200"/>
              </a:spcAft>
              <a:buClr>
                <a:schemeClr val="dk1"/>
              </a:buClr>
              <a:buSzPct val="33846"/>
              <a:buFont typeface="Arial"/>
              <a:buNone/>
            </a:pPr>
            <a:endParaRPr sz="325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4"/>
        <p:cNvGrpSpPr/>
        <p:nvPr/>
      </p:nvGrpSpPr>
      <p:grpSpPr>
        <a:xfrm>
          <a:off x="0" y="0"/>
          <a:ext cx="0" cy="0"/>
          <a:chOff x="0" y="0"/>
          <a:chExt cx="0" cy="0"/>
        </a:xfrm>
      </p:grpSpPr>
      <p:sp>
        <p:nvSpPr>
          <p:cNvPr id="305" name="Google Shape;305;p53"/>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zh-TW" sz="2000" b="1">
                <a:solidFill>
                  <a:schemeClr val="dk2"/>
                </a:solidFill>
              </a:rPr>
              <a:t>2.Reserve - </a:t>
            </a:r>
            <a:r>
              <a:rPr lang="zh-TW" sz="1850" b="1">
                <a:solidFill>
                  <a:schemeClr val="dk2"/>
                </a:solidFill>
              </a:rPr>
              <a:t>Venue Reservation</a:t>
            </a:r>
            <a:endParaRPr sz="1850" b="1">
              <a:solidFill>
                <a:schemeClr val="dk2"/>
              </a:solidFill>
            </a:endParaRPr>
          </a:p>
          <a:p>
            <a:pPr marL="0" lvl="0" indent="0" algn="l" rtl="0">
              <a:lnSpc>
                <a:spcPct val="130000"/>
              </a:lnSpc>
              <a:spcBef>
                <a:spcPts val="1200"/>
              </a:spcBef>
              <a:spcAft>
                <a:spcPts val="1200"/>
              </a:spcAft>
              <a:buNone/>
            </a:pPr>
            <a:endParaRPr sz="2000" b="1">
              <a:solidFill>
                <a:schemeClr val="dk2"/>
              </a:solidFill>
            </a:endParaRPr>
          </a:p>
        </p:txBody>
      </p:sp>
      <p:sp>
        <p:nvSpPr>
          <p:cNvPr id="306" name="Google Shape;306;p53"/>
          <p:cNvSpPr txBox="1">
            <a:spLocks noGrp="1"/>
          </p:cNvSpPr>
          <p:nvPr>
            <p:ph type="title"/>
          </p:nvPr>
        </p:nvSpPr>
        <p:spPr>
          <a:xfrm>
            <a:off x="1576800" y="1093900"/>
            <a:ext cx="5792400" cy="4389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None/>
            </a:pPr>
            <a:r>
              <a:rPr lang="zh-TW" sz="1500" b="1">
                <a:solidFill>
                  <a:schemeClr val="dk2"/>
                </a:solidFill>
              </a:rPr>
              <a:t>We can choose a sports venue and reserve the time you want</a:t>
            </a:r>
            <a:endParaRPr sz="1500" b="1">
              <a:latin typeface="Times New Roman"/>
              <a:ea typeface="Times New Roman"/>
              <a:cs typeface="Times New Roman"/>
              <a:sym typeface="Times New Roman"/>
            </a:endParaRPr>
          </a:p>
        </p:txBody>
      </p:sp>
      <p:pic>
        <p:nvPicPr>
          <p:cNvPr id="307" name="Google Shape;307;p53"/>
          <p:cNvPicPr preferRelativeResize="0"/>
          <p:nvPr/>
        </p:nvPicPr>
        <p:blipFill>
          <a:blip r:embed="rId4">
            <a:alphaModFix/>
          </a:blip>
          <a:stretch>
            <a:fillRect/>
          </a:stretch>
        </p:blipFill>
        <p:spPr>
          <a:xfrm>
            <a:off x="1934138" y="1614425"/>
            <a:ext cx="5275737" cy="3305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pic>
        <p:nvPicPr>
          <p:cNvPr id="312" name="Google Shape;312;p54"/>
          <p:cNvPicPr preferRelativeResize="0"/>
          <p:nvPr/>
        </p:nvPicPr>
        <p:blipFill rotWithShape="1">
          <a:blip r:embed="rId4">
            <a:alphaModFix/>
          </a:blip>
          <a:srcRect r="1768"/>
          <a:stretch/>
        </p:blipFill>
        <p:spPr>
          <a:xfrm>
            <a:off x="2086313" y="3151150"/>
            <a:ext cx="4596375" cy="1465725"/>
          </a:xfrm>
          <a:prstGeom prst="rect">
            <a:avLst/>
          </a:prstGeom>
          <a:noFill/>
          <a:ln>
            <a:noFill/>
          </a:ln>
        </p:spPr>
      </p:pic>
      <p:pic>
        <p:nvPicPr>
          <p:cNvPr id="313" name="Google Shape;313;p54"/>
          <p:cNvPicPr preferRelativeResize="0"/>
          <p:nvPr/>
        </p:nvPicPr>
        <p:blipFill>
          <a:blip r:embed="rId5">
            <a:alphaModFix/>
          </a:blip>
          <a:stretch>
            <a:fillRect/>
          </a:stretch>
        </p:blipFill>
        <p:spPr>
          <a:xfrm>
            <a:off x="2085675" y="921000"/>
            <a:ext cx="4597652" cy="1676400"/>
          </a:xfrm>
          <a:prstGeom prst="rect">
            <a:avLst/>
          </a:prstGeom>
          <a:noFill/>
          <a:ln>
            <a:noFill/>
          </a:ln>
        </p:spPr>
      </p:pic>
      <p:sp>
        <p:nvSpPr>
          <p:cNvPr id="314" name="Google Shape;314;p54"/>
          <p:cNvSpPr txBox="1"/>
          <p:nvPr/>
        </p:nvSpPr>
        <p:spPr>
          <a:xfrm>
            <a:off x="2060550" y="416825"/>
            <a:ext cx="4647900" cy="4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000">
                <a:solidFill>
                  <a:schemeClr val="dk2"/>
                </a:solidFill>
              </a:rPr>
              <a:t>After you submit : </a:t>
            </a:r>
            <a:endParaRPr sz="2000">
              <a:solidFill>
                <a:schemeClr val="dk2"/>
              </a:solidFill>
            </a:endParaRPr>
          </a:p>
        </p:txBody>
      </p:sp>
      <p:sp>
        <p:nvSpPr>
          <p:cNvPr id="315" name="Google Shape;315;p54"/>
          <p:cNvSpPr txBox="1"/>
          <p:nvPr/>
        </p:nvSpPr>
        <p:spPr>
          <a:xfrm>
            <a:off x="2060550" y="2689450"/>
            <a:ext cx="453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a:solidFill>
                  <a:schemeClr val="dk2"/>
                </a:solidFill>
              </a:rPr>
              <a:t>If you don’t select : </a:t>
            </a:r>
            <a:endParaRPr sz="20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pic>
        <p:nvPicPr>
          <p:cNvPr id="320" name="Google Shape;320;p55"/>
          <p:cNvPicPr preferRelativeResize="0"/>
          <p:nvPr/>
        </p:nvPicPr>
        <p:blipFill>
          <a:blip r:embed="rId4">
            <a:alphaModFix/>
          </a:blip>
          <a:stretch>
            <a:fillRect/>
          </a:stretch>
        </p:blipFill>
        <p:spPr>
          <a:xfrm>
            <a:off x="4133850" y="3149438"/>
            <a:ext cx="2495550" cy="933450"/>
          </a:xfrm>
          <a:prstGeom prst="rect">
            <a:avLst/>
          </a:prstGeom>
          <a:noFill/>
          <a:ln>
            <a:noFill/>
          </a:ln>
        </p:spPr>
      </p:pic>
      <p:pic>
        <p:nvPicPr>
          <p:cNvPr id="321" name="Google Shape;321;p55"/>
          <p:cNvPicPr preferRelativeResize="0"/>
          <p:nvPr/>
        </p:nvPicPr>
        <p:blipFill>
          <a:blip r:embed="rId5">
            <a:alphaModFix/>
          </a:blip>
          <a:stretch>
            <a:fillRect/>
          </a:stretch>
        </p:blipFill>
        <p:spPr>
          <a:xfrm>
            <a:off x="0" y="1060613"/>
            <a:ext cx="3999000" cy="3022275"/>
          </a:xfrm>
          <a:prstGeom prst="rect">
            <a:avLst/>
          </a:prstGeom>
          <a:noFill/>
          <a:ln>
            <a:noFill/>
          </a:ln>
        </p:spPr>
      </p:pic>
      <p:pic>
        <p:nvPicPr>
          <p:cNvPr id="322" name="Google Shape;322;p55"/>
          <p:cNvPicPr preferRelativeResize="0"/>
          <p:nvPr/>
        </p:nvPicPr>
        <p:blipFill>
          <a:blip r:embed="rId6">
            <a:alphaModFix/>
          </a:blip>
          <a:stretch>
            <a:fillRect/>
          </a:stretch>
        </p:blipFill>
        <p:spPr>
          <a:xfrm>
            <a:off x="4133850" y="1060613"/>
            <a:ext cx="4850700" cy="1675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
        <p:cNvGrpSpPr/>
        <p:nvPr/>
      </p:nvGrpSpPr>
      <p:grpSpPr>
        <a:xfrm>
          <a:off x="0" y="0"/>
          <a:ext cx="0" cy="0"/>
          <a:chOff x="0" y="0"/>
          <a:chExt cx="0" cy="0"/>
        </a:xfrm>
      </p:grpSpPr>
      <p:sp>
        <p:nvSpPr>
          <p:cNvPr id="327" name="Google Shape;327;p56"/>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400" b="1"/>
              <a:t>Login</a:t>
            </a:r>
            <a:endParaRPr sz="2900" b="1">
              <a:latin typeface="Times New Roman"/>
              <a:ea typeface="Times New Roman"/>
              <a:cs typeface="Times New Roman"/>
              <a:sym typeface="Times New Roman"/>
            </a:endParaRPr>
          </a:p>
        </p:txBody>
      </p:sp>
      <p:pic>
        <p:nvPicPr>
          <p:cNvPr id="328" name="Google Shape;328;p56"/>
          <p:cNvPicPr preferRelativeResize="0"/>
          <p:nvPr/>
        </p:nvPicPr>
        <p:blipFill>
          <a:blip r:embed="rId4">
            <a:alphaModFix/>
          </a:blip>
          <a:stretch>
            <a:fillRect/>
          </a:stretch>
        </p:blipFill>
        <p:spPr>
          <a:xfrm>
            <a:off x="152900" y="1107325"/>
            <a:ext cx="8839200" cy="209680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2"/>
        <p:cNvGrpSpPr/>
        <p:nvPr/>
      </p:nvGrpSpPr>
      <p:grpSpPr>
        <a:xfrm>
          <a:off x="0" y="0"/>
          <a:ext cx="0" cy="0"/>
          <a:chOff x="0" y="0"/>
          <a:chExt cx="0" cy="0"/>
        </a:xfrm>
      </p:grpSpPr>
      <p:pic>
        <p:nvPicPr>
          <p:cNvPr id="333" name="Google Shape;333;p57"/>
          <p:cNvPicPr preferRelativeResize="0"/>
          <p:nvPr/>
        </p:nvPicPr>
        <p:blipFill>
          <a:blip r:embed="rId4">
            <a:alphaModFix/>
          </a:blip>
          <a:stretch>
            <a:fillRect/>
          </a:stretch>
        </p:blipFill>
        <p:spPr>
          <a:xfrm>
            <a:off x="2425300" y="152400"/>
            <a:ext cx="4153085" cy="48386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pic>
        <p:nvPicPr>
          <p:cNvPr id="338" name="Google Shape;338;p58"/>
          <p:cNvPicPr preferRelativeResize="0"/>
          <p:nvPr/>
        </p:nvPicPr>
        <p:blipFill>
          <a:blip r:embed="rId4">
            <a:alphaModFix/>
          </a:blip>
          <a:stretch>
            <a:fillRect/>
          </a:stretch>
        </p:blipFill>
        <p:spPr>
          <a:xfrm>
            <a:off x="593200" y="964925"/>
            <a:ext cx="7957600" cy="3213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2"/>
        <p:cNvGrpSpPr/>
        <p:nvPr/>
      </p:nvGrpSpPr>
      <p:grpSpPr>
        <a:xfrm>
          <a:off x="0" y="0"/>
          <a:ext cx="0" cy="0"/>
          <a:chOff x="0" y="0"/>
          <a:chExt cx="0" cy="0"/>
        </a:xfrm>
      </p:grpSpPr>
      <p:sp>
        <p:nvSpPr>
          <p:cNvPr id="343" name="Google Shape;343;p59"/>
          <p:cNvSpPr txBox="1">
            <a:spLocks noGrp="1"/>
          </p:cNvSpPr>
          <p:nvPr>
            <p:ph type="ctrTitle" idx="4294967295"/>
          </p:nvPr>
        </p:nvSpPr>
        <p:spPr>
          <a:xfrm>
            <a:off x="1321627" y="1674700"/>
            <a:ext cx="6372600" cy="1536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endParaRPr sz="5088"/>
          </a:p>
          <a:p>
            <a:pPr marL="0" lvl="0" indent="0" algn="l" rtl="0">
              <a:spcBef>
                <a:spcPts val="0"/>
              </a:spcBef>
              <a:spcAft>
                <a:spcPts val="0"/>
              </a:spcAft>
              <a:buNone/>
            </a:pPr>
            <a:endParaRPr/>
          </a:p>
        </p:txBody>
      </p:sp>
      <p:sp>
        <p:nvSpPr>
          <p:cNvPr id="344" name="Google Shape;344;p59"/>
          <p:cNvSpPr txBox="1">
            <a:spLocks noGrp="1"/>
          </p:cNvSpPr>
          <p:nvPr>
            <p:ph type="title" idx="4294967295"/>
          </p:nvPr>
        </p:nvSpPr>
        <p:spPr>
          <a:xfrm>
            <a:off x="311700" y="1106125"/>
            <a:ext cx="85206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zh-TW" sz="4220" b="1">
                <a:solidFill>
                  <a:srgbClr val="FF0000"/>
                </a:solidFill>
                <a:latin typeface="Times New Roman"/>
                <a:ea typeface="Times New Roman"/>
                <a:cs typeface="Times New Roman"/>
                <a:sym typeface="Times New Roman"/>
              </a:rPr>
              <a:t>04</a:t>
            </a:r>
            <a:endParaRPr sz="4220" b="1">
              <a:solidFill>
                <a:srgbClr val="FF0000"/>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4220" b="1">
              <a:latin typeface="Times New Roman"/>
              <a:ea typeface="Times New Roman"/>
              <a:cs typeface="Times New Roman"/>
              <a:sym typeface="Times New Roman"/>
            </a:endParaRPr>
          </a:p>
          <a:p>
            <a:pPr marL="0" lvl="0" indent="0" algn="ctr" rtl="0">
              <a:spcBef>
                <a:spcPts val="0"/>
              </a:spcBef>
              <a:spcAft>
                <a:spcPts val="0"/>
              </a:spcAft>
              <a:buSzPts val="990"/>
              <a:buNone/>
            </a:pPr>
            <a:r>
              <a:rPr lang="zh-TW" sz="4220" b="1">
                <a:latin typeface="Times New Roman"/>
                <a:ea typeface="Times New Roman"/>
                <a:cs typeface="Times New Roman"/>
                <a:sym typeface="Times New Roman"/>
              </a:rPr>
              <a:t>Future work</a:t>
            </a:r>
            <a:endParaRPr sz="4220" b="1">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Google Shape;349;p60"/>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1200"/>
              </a:spcAft>
              <a:buNone/>
            </a:pPr>
            <a:r>
              <a:rPr lang="zh-TW" sz="2000" b="1">
                <a:solidFill>
                  <a:schemeClr val="dk2"/>
                </a:solidFill>
              </a:rPr>
              <a:t>Use Node.js to develop the App </a:t>
            </a:r>
            <a:endParaRPr sz="2000" b="1">
              <a:latin typeface="Times New Roman"/>
              <a:ea typeface="Times New Roman"/>
              <a:cs typeface="Times New Roman"/>
              <a:sym typeface="Times New Roman"/>
            </a:endParaRPr>
          </a:p>
        </p:txBody>
      </p:sp>
      <p:pic>
        <p:nvPicPr>
          <p:cNvPr id="350" name="Google Shape;350;p60"/>
          <p:cNvPicPr preferRelativeResize="0"/>
          <p:nvPr/>
        </p:nvPicPr>
        <p:blipFill>
          <a:blip r:embed="rId4">
            <a:alphaModFix/>
          </a:blip>
          <a:stretch>
            <a:fillRect/>
          </a:stretch>
        </p:blipFill>
        <p:spPr>
          <a:xfrm>
            <a:off x="1042550" y="1082600"/>
            <a:ext cx="5970375" cy="3725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sp>
        <p:nvSpPr>
          <p:cNvPr id="355" name="Google Shape;355;p61"/>
          <p:cNvSpPr txBox="1">
            <a:spLocks noGrp="1"/>
          </p:cNvSpPr>
          <p:nvPr>
            <p:ph type="ctrTitle" idx="4294967295"/>
          </p:nvPr>
        </p:nvSpPr>
        <p:spPr>
          <a:xfrm>
            <a:off x="1321627" y="1674700"/>
            <a:ext cx="6372600" cy="1536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endParaRPr sz="5088"/>
          </a:p>
          <a:p>
            <a:pPr marL="0" lvl="0" indent="0" algn="l" rtl="0">
              <a:spcBef>
                <a:spcPts val="0"/>
              </a:spcBef>
              <a:spcAft>
                <a:spcPts val="0"/>
              </a:spcAft>
              <a:buNone/>
            </a:pPr>
            <a:endParaRPr/>
          </a:p>
        </p:txBody>
      </p:sp>
      <p:sp>
        <p:nvSpPr>
          <p:cNvPr id="356" name="Google Shape;356;p61"/>
          <p:cNvSpPr txBox="1">
            <a:spLocks noGrp="1"/>
          </p:cNvSpPr>
          <p:nvPr>
            <p:ph type="title" idx="4294967295"/>
          </p:nvPr>
        </p:nvSpPr>
        <p:spPr>
          <a:xfrm>
            <a:off x="311700" y="1106125"/>
            <a:ext cx="85206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zh-TW" sz="4220" b="1">
                <a:solidFill>
                  <a:srgbClr val="FF0000"/>
                </a:solidFill>
                <a:latin typeface="Times New Roman"/>
                <a:ea typeface="Times New Roman"/>
                <a:cs typeface="Times New Roman"/>
                <a:sym typeface="Times New Roman"/>
              </a:rPr>
              <a:t>05</a:t>
            </a:r>
            <a:endParaRPr sz="4220" b="1">
              <a:solidFill>
                <a:srgbClr val="FF0000"/>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4220" b="1">
              <a:latin typeface="Times New Roman"/>
              <a:ea typeface="Times New Roman"/>
              <a:cs typeface="Times New Roman"/>
              <a:sym typeface="Times New Roman"/>
            </a:endParaRPr>
          </a:p>
          <a:p>
            <a:pPr marL="0" lvl="0" indent="0" algn="ctr" rtl="0">
              <a:spcBef>
                <a:spcPts val="0"/>
              </a:spcBef>
              <a:spcAft>
                <a:spcPts val="0"/>
              </a:spcAft>
              <a:buSzPts val="990"/>
              <a:buNone/>
            </a:pPr>
            <a:r>
              <a:rPr lang="zh-TW" sz="4220" b="1">
                <a:latin typeface="Times New Roman"/>
                <a:ea typeface="Times New Roman"/>
                <a:cs typeface="Times New Roman"/>
                <a:sym typeface="Times New Roman"/>
              </a:rPr>
              <a:t>Contribution</a:t>
            </a:r>
            <a:endParaRPr sz="4220" b="1">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
        <p:cNvGrpSpPr/>
        <p:nvPr/>
      </p:nvGrpSpPr>
      <p:grpSpPr>
        <a:xfrm>
          <a:off x="0" y="0"/>
          <a:ext cx="0" cy="0"/>
          <a:chOff x="0" y="0"/>
          <a:chExt cx="0" cy="0"/>
        </a:xfrm>
      </p:grpSpPr>
      <p:sp>
        <p:nvSpPr>
          <p:cNvPr id="361" name="Google Shape;361;p62"/>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Contribution</a:t>
            </a:r>
            <a:endParaRPr sz="2000" b="1">
              <a:latin typeface="Times New Roman"/>
              <a:ea typeface="Times New Roman"/>
              <a:cs typeface="Times New Roman"/>
              <a:sym typeface="Times New Roman"/>
            </a:endParaRPr>
          </a:p>
        </p:txBody>
      </p:sp>
      <p:sp>
        <p:nvSpPr>
          <p:cNvPr id="362" name="Google Shape;362;p62"/>
          <p:cNvSpPr txBox="1">
            <a:spLocks noGrp="1"/>
          </p:cNvSpPr>
          <p:nvPr>
            <p:ph type="body" idx="1"/>
          </p:nvPr>
        </p:nvSpPr>
        <p:spPr>
          <a:xfrm>
            <a:off x="417500" y="1009300"/>
            <a:ext cx="8192700" cy="3673200"/>
          </a:xfrm>
          <a:prstGeom prst="rect">
            <a:avLst/>
          </a:prstGeom>
        </p:spPr>
        <p:txBody>
          <a:bodyPr spcFirstLastPara="1" wrap="square" lIns="91425" tIns="91425" rIns="91425" bIns="91425" anchor="t" anchorCtr="0">
            <a:noAutofit/>
          </a:bodyPr>
          <a:lstStyle/>
          <a:p>
            <a:pPr marL="457200" lvl="0" indent="-340677" algn="l" rtl="0">
              <a:lnSpc>
                <a:spcPct val="130000"/>
              </a:lnSpc>
              <a:spcBef>
                <a:spcPts val="0"/>
              </a:spcBef>
              <a:spcAft>
                <a:spcPts val="0"/>
              </a:spcAft>
              <a:buClr>
                <a:srgbClr val="4A86E8"/>
              </a:buClr>
              <a:buSzPts val="1765"/>
              <a:buAutoNum type="arabicPeriod"/>
            </a:pPr>
            <a:r>
              <a:rPr lang="zh-TW" b="1">
                <a:solidFill>
                  <a:srgbClr val="4A86E8"/>
                </a:solidFill>
              </a:rPr>
              <a:t>Make reservations for each equipment</a:t>
            </a:r>
            <a:endParaRPr b="1">
              <a:solidFill>
                <a:srgbClr val="4A86E8"/>
              </a:solidFill>
            </a:endParaRPr>
          </a:p>
          <a:p>
            <a:pPr marL="457200" lvl="0" indent="-334327" algn="l" rtl="0">
              <a:lnSpc>
                <a:spcPct val="130000"/>
              </a:lnSpc>
              <a:spcBef>
                <a:spcPts val="0"/>
              </a:spcBef>
              <a:spcAft>
                <a:spcPts val="0"/>
              </a:spcAft>
              <a:buClr>
                <a:srgbClr val="4A86E8"/>
              </a:buClr>
              <a:buSzPts val="1665"/>
              <a:buAutoNum type="arabicPeriod"/>
            </a:pPr>
            <a:r>
              <a:rPr lang="zh-TW" b="1">
                <a:solidFill>
                  <a:srgbClr val="4A86E8"/>
                </a:solidFill>
              </a:rPr>
              <a:t>Confirm the number of people currently using the equipment</a:t>
            </a:r>
            <a:endParaRPr b="1">
              <a:solidFill>
                <a:srgbClr val="4A86E8"/>
              </a:solidFill>
            </a:endParaRPr>
          </a:p>
          <a:p>
            <a:pPr marL="457200" lvl="0" indent="-334327" algn="l" rtl="0">
              <a:lnSpc>
                <a:spcPct val="130000"/>
              </a:lnSpc>
              <a:spcBef>
                <a:spcPts val="0"/>
              </a:spcBef>
              <a:spcAft>
                <a:spcPts val="0"/>
              </a:spcAft>
              <a:buClr>
                <a:srgbClr val="4A86E8"/>
              </a:buClr>
              <a:buSzPts val="1665"/>
              <a:buAutoNum type="arabicPeriod"/>
            </a:pPr>
            <a:r>
              <a:rPr lang="zh-TW" b="1">
                <a:solidFill>
                  <a:srgbClr val="4A86E8"/>
                </a:solidFill>
              </a:rPr>
              <a:t>Even estimate how long it will take</a:t>
            </a:r>
            <a:endParaRPr b="1">
              <a:solidFill>
                <a:srgbClr val="4A86E8"/>
              </a:solidFill>
            </a:endParaRPr>
          </a:p>
          <a:p>
            <a:pPr marL="457200" lvl="0" indent="-334327" algn="l" rtl="0">
              <a:lnSpc>
                <a:spcPct val="130000"/>
              </a:lnSpc>
              <a:spcBef>
                <a:spcPts val="0"/>
              </a:spcBef>
              <a:spcAft>
                <a:spcPts val="0"/>
              </a:spcAft>
              <a:buClr>
                <a:srgbClr val="C27BA0"/>
              </a:buClr>
              <a:buSzPts val="1665"/>
              <a:buAutoNum type="arabicPeriod"/>
            </a:pPr>
            <a:r>
              <a:rPr lang="zh-TW" b="1">
                <a:solidFill>
                  <a:srgbClr val="C27BA0"/>
                </a:solidFill>
              </a:rPr>
              <a:t>Venue reservation for all categories of sports</a:t>
            </a:r>
            <a:endParaRPr b="1">
              <a:solidFill>
                <a:srgbClr val="C27BA0"/>
              </a:solidFill>
              <a:latin typeface="Times New Roman"/>
              <a:ea typeface="Times New Roman"/>
              <a:cs typeface="Times New Roman"/>
              <a:sym typeface="Times New Roman"/>
            </a:endParaRPr>
          </a:p>
          <a:p>
            <a:pPr marL="457200" lvl="0" indent="-334327" algn="l" rtl="0">
              <a:lnSpc>
                <a:spcPct val="130000"/>
              </a:lnSpc>
              <a:spcBef>
                <a:spcPts val="0"/>
              </a:spcBef>
              <a:spcAft>
                <a:spcPts val="0"/>
              </a:spcAft>
              <a:buClr>
                <a:srgbClr val="C27BA0"/>
              </a:buClr>
              <a:buSzPts val="1665"/>
              <a:buAutoNum type="arabicPeriod"/>
            </a:pPr>
            <a:r>
              <a:rPr lang="zh-TW" b="1">
                <a:solidFill>
                  <a:srgbClr val="C27BA0"/>
                </a:solidFill>
              </a:rPr>
              <a:t>Caculate your BMI</a:t>
            </a:r>
            <a:endParaRPr b="1">
              <a:solidFill>
                <a:srgbClr val="C27BA0"/>
              </a:solidFill>
            </a:endParaRPr>
          </a:p>
          <a:p>
            <a:pPr marL="457200" lvl="0" indent="-340677" algn="l" rtl="0">
              <a:lnSpc>
                <a:spcPct val="130000"/>
              </a:lnSpc>
              <a:spcBef>
                <a:spcPts val="0"/>
              </a:spcBef>
              <a:spcAft>
                <a:spcPts val="0"/>
              </a:spcAft>
              <a:buClr>
                <a:srgbClr val="C27BA0"/>
              </a:buClr>
              <a:buSzPts val="1765"/>
              <a:buAutoNum type="arabicPeriod"/>
            </a:pPr>
            <a:r>
              <a:rPr lang="zh-TW" b="1">
                <a:solidFill>
                  <a:srgbClr val="C27BA0"/>
                </a:solidFill>
              </a:rPr>
              <a:t>Reserve your ticket</a:t>
            </a:r>
            <a:endParaRPr sz="1765" b="1">
              <a:solidFill>
                <a:srgbClr val="C27BA0"/>
              </a:solidFill>
            </a:endParaRPr>
          </a:p>
          <a:p>
            <a:pPr marL="457200" lvl="0" indent="-334327" algn="l" rtl="0">
              <a:lnSpc>
                <a:spcPct val="150000"/>
              </a:lnSpc>
              <a:spcBef>
                <a:spcPts val="0"/>
              </a:spcBef>
              <a:spcAft>
                <a:spcPts val="0"/>
              </a:spcAft>
              <a:buClr>
                <a:srgbClr val="38761D"/>
              </a:buClr>
              <a:buSzPts val="1665"/>
              <a:buAutoNum type="arabicPeriod"/>
            </a:pPr>
            <a:r>
              <a:rPr lang="zh-TW" sz="1765" b="1">
                <a:solidFill>
                  <a:srgbClr val="38761D"/>
                </a:solidFill>
              </a:rPr>
              <a:t>Information about each trainer</a:t>
            </a:r>
            <a:endParaRPr sz="1765" b="1">
              <a:solidFill>
                <a:srgbClr val="38761D"/>
              </a:solidFill>
            </a:endParaRPr>
          </a:p>
          <a:p>
            <a:pPr marL="457200" lvl="0" indent="-340677" algn="l" rtl="0">
              <a:lnSpc>
                <a:spcPct val="150000"/>
              </a:lnSpc>
              <a:spcBef>
                <a:spcPts val="0"/>
              </a:spcBef>
              <a:spcAft>
                <a:spcPts val="0"/>
              </a:spcAft>
              <a:buClr>
                <a:srgbClr val="38761D"/>
              </a:buClr>
              <a:buSzPts val="1765"/>
              <a:buAutoNum type="arabicPeriod"/>
            </a:pPr>
            <a:r>
              <a:rPr lang="zh-TW" sz="1765" b="1">
                <a:solidFill>
                  <a:srgbClr val="38761D"/>
                </a:solidFill>
              </a:rPr>
              <a:t>Subscribe to our newsletter</a:t>
            </a:r>
            <a:endParaRPr sz="1765" b="1">
              <a:solidFill>
                <a:srgbClr val="38761D"/>
              </a:solidFill>
            </a:endParaRPr>
          </a:p>
          <a:p>
            <a:pPr marL="457200" lvl="0" indent="-340677" algn="l" rtl="0">
              <a:lnSpc>
                <a:spcPct val="150000"/>
              </a:lnSpc>
              <a:spcBef>
                <a:spcPts val="0"/>
              </a:spcBef>
              <a:spcAft>
                <a:spcPts val="0"/>
              </a:spcAft>
              <a:buClr>
                <a:srgbClr val="38761D"/>
              </a:buClr>
              <a:buSzPts val="1765"/>
              <a:buAutoNum type="arabicPeriod"/>
            </a:pPr>
            <a:r>
              <a:rPr lang="zh-TW" sz="1765" b="1">
                <a:solidFill>
                  <a:srgbClr val="38761D"/>
                </a:solidFill>
              </a:rPr>
              <a:t>Choose from various membership options</a:t>
            </a:r>
            <a:endParaRPr sz="1850" b="1">
              <a:solidFill>
                <a:srgbClr val="38761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ctrTitle" idx="4294967295"/>
          </p:nvPr>
        </p:nvSpPr>
        <p:spPr>
          <a:xfrm>
            <a:off x="1321627" y="1674700"/>
            <a:ext cx="6372600" cy="1536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endParaRPr sz="5088"/>
          </a:p>
          <a:p>
            <a:pPr marL="0" lvl="0" indent="0" algn="l" rtl="0">
              <a:spcBef>
                <a:spcPts val="0"/>
              </a:spcBef>
              <a:spcAft>
                <a:spcPts val="0"/>
              </a:spcAft>
              <a:buNone/>
            </a:pPr>
            <a:endParaRPr/>
          </a:p>
        </p:txBody>
      </p:sp>
      <p:sp>
        <p:nvSpPr>
          <p:cNvPr id="81" name="Google Shape;81;p17"/>
          <p:cNvSpPr txBox="1">
            <a:spLocks noGrp="1"/>
          </p:cNvSpPr>
          <p:nvPr>
            <p:ph type="title" idx="4294967295"/>
          </p:nvPr>
        </p:nvSpPr>
        <p:spPr>
          <a:xfrm>
            <a:off x="311700" y="1106125"/>
            <a:ext cx="85206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zh-TW" sz="4220" b="1">
                <a:solidFill>
                  <a:srgbClr val="FF0000"/>
                </a:solidFill>
                <a:latin typeface="Times New Roman"/>
                <a:ea typeface="Times New Roman"/>
                <a:cs typeface="Times New Roman"/>
                <a:sym typeface="Times New Roman"/>
              </a:rPr>
              <a:t>02</a:t>
            </a:r>
            <a:endParaRPr sz="4220" b="1">
              <a:solidFill>
                <a:srgbClr val="FF0000"/>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4220" b="1">
              <a:latin typeface="Times New Roman"/>
              <a:ea typeface="Times New Roman"/>
              <a:cs typeface="Times New Roman"/>
              <a:sym typeface="Times New Roman"/>
            </a:endParaRPr>
          </a:p>
          <a:p>
            <a:pPr marL="0" lvl="0" indent="0" algn="ctr" rtl="0">
              <a:spcBef>
                <a:spcPts val="0"/>
              </a:spcBef>
              <a:spcAft>
                <a:spcPts val="0"/>
              </a:spcAft>
              <a:buSzPts val="990"/>
              <a:buNone/>
            </a:pPr>
            <a:r>
              <a:rPr lang="zh-TW" sz="4220" b="1">
                <a:latin typeface="Times New Roman"/>
                <a:ea typeface="Times New Roman"/>
                <a:cs typeface="Times New Roman"/>
                <a:sym typeface="Times New Roman"/>
              </a:rPr>
              <a:t>Result</a:t>
            </a:r>
            <a:endParaRPr sz="4220" b="1">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63"/>
          <p:cNvSpPr txBox="1">
            <a:spLocks noGrp="1"/>
          </p:cNvSpPr>
          <p:nvPr>
            <p:ph type="body" idx="1"/>
          </p:nvPr>
        </p:nvSpPr>
        <p:spPr>
          <a:xfrm>
            <a:off x="912150" y="1922700"/>
            <a:ext cx="7319700" cy="959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zh-TW" sz="3700" b="1">
                <a:solidFill>
                  <a:schemeClr val="dk1"/>
                </a:solidFill>
                <a:latin typeface="Times New Roman"/>
                <a:ea typeface="Times New Roman"/>
                <a:cs typeface="Times New Roman"/>
                <a:sym typeface="Times New Roman"/>
              </a:rPr>
              <a:t>Thank you for listening!</a:t>
            </a:r>
            <a:endParaRPr sz="3700" b="1">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1"/>
        <p:cNvGrpSpPr/>
        <p:nvPr/>
      </p:nvGrpSpPr>
      <p:grpSpPr>
        <a:xfrm>
          <a:off x="0" y="0"/>
          <a:ext cx="0" cy="0"/>
          <a:chOff x="0" y="0"/>
          <a:chExt cx="0" cy="0"/>
        </a:xfrm>
      </p:grpSpPr>
      <p:sp>
        <p:nvSpPr>
          <p:cNvPr id="372" name="Google Shape;372;p64"/>
          <p:cNvSpPr txBox="1">
            <a:spLocks noGrp="1"/>
          </p:cNvSpPr>
          <p:nvPr>
            <p:ph type="ctrTitle" idx="4294967295"/>
          </p:nvPr>
        </p:nvSpPr>
        <p:spPr>
          <a:xfrm>
            <a:off x="1321627" y="1674700"/>
            <a:ext cx="6372600" cy="1536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endParaRPr sz="5088"/>
          </a:p>
          <a:p>
            <a:pPr marL="0" lvl="0" indent="0" algn="l" rtl="0">
              <a:spcBef>
                <a:spcPts val="0"/>
              </a:spcBef>
              <a:spcAft>
                <a:spcPts val="0"/>
              </a:spcAft>
              <a:buNone/>
            </a:pPr>
            <a:endParaRPr/>
          </a:p>
        </p:txBody>
      </p:sp>
      <p:sp>
        <p:nvSpPr>
          <p:cNvPr id="373" name="Google Shape;373;p64"/>
          <p:cNvSpPr txBox="1">
            <a:spLocks noGrp="1"/>
          </p:cNvSpPr>
          <p:nvPr>
            <p:ph type="title" idx="4294967295"/>
          </p:nvPr>
        </p:nvSpPr>
        <p:spPr>
          <a:xfrm>
            <a:off x="311700" y="1106125"/>
            <a:ext cx="85206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zh-TW" sz="4220" b="1">
                <a:latin typeface="Times New Roman"/>
                <a:ea typeface="Times New Roman"/>
                <a:cs typeface="Times New Roman"/>
                <a:sym typeface="Times New Roman"/>
              </a:rPr>
              <a:t>06</a:t>
            </a:r>
            <a:endParaRPr sz="4220" b="1">
              <a:latin typeface="Times New Roman"/>
              <a:ea typeface="Times New Roman"/>
              <a:cs typeface="Times New Roman"/>
              <a:sym typeface="Times New Roman"/>
            </a:endParaRPr>
          </a:p>
          <a:p>
            <a:pPr marL="0" lvl="0" indent="0" algn="l" rtl="0">
              <a:spcBef>
                <a:spcPts val="0"/>
              </a:spcBef>
              <a:spcAft>
                <a:spcPts val="0"/>
              </a:spcAft>
              <a:buSzPts val="990"/>
              <a:buNone/>
            </a:pPr>
            <a:endParaRPr sz="4220" b="1">
              <a:latin typeface="Times New Roman"/>
              <a:ea typeface="Times New Roman"/>
              <a:cs typeface="Times New Roman"/>
              <a:sym typeface="Times New Roman"/>
            </a:endParaRPr>
          </a:p>
          <a:p>
            <a:pPr marL="0" lvl="0" indent="0" algn="ctr" rtl="0">
              <a:spcBef>
                <a:spcPts val="0"/>
              </a:spcBef>
              <a:spcAft>
                <a:spcPts val="0"/>
              </a:spcAft>
              <a:buSzPts val="990"/>
              <a:buNone/>
            </a:pPr>
            <a:r>
              <a:rPr lang="zh-TW" sz="4220" b="1">
                <a:latin typeface="Times New Roman"/>
                <a:ea typeface="Times New Roman"/>
                <a:cs typeface="Times New Roman"/>
                <a:sym typeface="Times New Roman"/>
              </a:rPr>
              <a:t>Reference</a:t>
            </a:r>
            <a:endParaRPr sz="4220" b="1">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65"/>
          <p:cNvSpPr txBox="1">
            <a:spLocks noGrp="1"/>
          </p:cNvSpPr>
          <p:nvPr>
            <p:ph type="title"/>
          </p:nvPr>
        </p:nvSpPr>
        <p:spPr>
          <a:xfrm>
            <a:off x="534800" y="445025"/>
            <a:ext cx="277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zh-TW" sz="3220" b="1">
                <a:latin typeface="Times New Roman"/>
                <a:ea typeface="Times New Roman"/>
                <a:cs typeface="Times New Roman"/>
                <a:sym typeface="Times New Roman"/>
              </a:rPr>
              <a:t>Reference</a:t>
            </a:r>
            <a:endParaRPr sz="3220" b="1">
              <a:latin typeface="Times New Roman"/>
              <a:ea typeface="Times New Roman"/>
              <a:cs typeface="Times New Roman"/>
              <a:sym typeface="Times New Roman"/>
            </a:endParaRPr>
          </a:p>
        </p:txBody>
      </p:sp>
      <p:sp>
        <p:nvSpPr>
          <p:cNvPr id="379" name="Google Shape;379;p65"/>
          <p:cNvSpPr txBox="1">
            <a:spLocks noGrp="1"/>
          </p:cNvSpPr>
          <p:nvPr>
            <p:ph type="body" idx="1"/>
          </p:nvPr>
        </p:nvSpPr>
        <p:spPr>
          <a:xfrm>
            <a:off x="464350" y="1751350"/>
            <a:ext cx="7816200" cy="29151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zh-TW" b="1"/>
              <a:t>[1] </a:t>
            </a:r>
            <a:r>
              <a:rPr lang="zh-TW" b="1" u="sng">
                <a:solidFill>
                  <a:schemeClr val="hlink"/>
                </a:solidFill>
                <a:hlinkClick r:id="rId4"/>
              </a:rPr>
              <a:t>https://react.dev/</a:t>
            </a:r>
            <a:endParaRPr b="1"/>
          </a:p>
          <a:p>
            <a:pPr marL="0" lvl="0" indent="0" algn="l" rtl="0">
              <a:lnSpc>
                <a:spcPct val="150000"/>
              </a:lnSpc>
              <a:spcBef>
                <a:spcPts val="1200"/>
              </a:spcBef>
              <a:spcAft>
                <a:spcPts val="0"/>
              </a:spcAft>
              <a:buNone/>
            </a:pPr>
            <a:r>
              <a:rPr lang="zh-TW" b="1"/>
              <a:t>[2] </a:t>
            </a:r>
            <a:r>
              <a:rPr lang="zh-TW" b="1" u="sng">
                <a:solidFill>
                  <a:schemeClr val="hlink"/>
                </a:solidFill>
                <a:hlinkClick r:id="rId5"/>
              </a:rPr>
              <a:t>https://www.w3schools.com/html/default.asp</a:t>
            </a:r>
            <a:endParaRPr b="1"/>
          </a:p>
          <a:p>
            <a:pPr marL="0" lvl="0" indent="0" algn="l" rtl="0">
              <a:lnSpc>
                <a:spcPct val="150000"/>
              </a:lnSpc>
              <a:spcBef>
                <a:spcPts val="1200"/>
              </a:spcBef>
              <a:spcAft>
                <a:spcPts val="0"/>
              </a:spcAft>
              <a:buNone/>
            </a:pPr>
            <a:r>
              <a:rPr lang="zh-TW" b="1"/>
              <a:t>[3] </a:t>
            </a:r>
            <a:r>
              <a:rPr lang="zh-TW" b="1" u="sng">
                <a:solidFill>
                  <a:schemeClr val="hlink"/>
                </a:solidFill>
                <a:hlinkClick r:id="rId6"/>
              </a:rPr>
              <a:t>https://www.anytimefitness.tw/gym-reservation-how-it-works/</a:t>
            </a:r>
            <a:endParaRPr b="1"/>
          </a:p>
          <a:p>
            <a:pPr marL="0" lvl="0" indent="0" algn="l" rtl="0">
              <a:lnSpc>
                <a:spcPct val="150000"/>
              </a:lnSpc>
              <a:spcBef>
                <a:spcPts val="1200"/>
              </a:spcBef>
              <a:spcAft>
                <a:spcPts val="0"/>
              </a:spcAft>
              <a:buNone/>
            </a:pPr>
            <a:r>
              <a:rPr lang="zh-TW" b="1"/>
              <a:t>[4] https://www.stepx.com.tw/</a:t>
            </a:r>
            <a:endParaRPr b="1"/>
          </a:p>
          <a:p>
            <a:pPr marL="0" lvl="0" indent="0" algn="l" rtl="0">
              <a:spcBef>
                <a:spcPts val="1200"/>
              </a:spcBef>
              <a:spcAft>
                <a:spcPts val="1200"/>
              </a:spcAft>
              <a:buNone/>
            </a:pP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7400" y="1895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500" b="1"/>
              <a:t>Home</a:t>
            </a:r>
            <a:endParaRPr sz="2500" b="1">
              <a:latin typeface="Times New Roman"/>
              <a:ea typeface="Times New Roman"/>
              <a:cs typeface="Times New Roman"/>
              <a:sym typeface="Times New Roman"/>
            </a:endParaRPr>
          </a:p>
        </p:txBody>
      </p:sp>
      <p:sp>
        <p:nvSpPr>
          <p:cNvPr id="87" name="Google Shape;87;p18"/>
          <p:cNvSpPr txBox="1">
            <a:spLocks noGrp="1"/>
          </p:cNvSpPr>
          <p:nvPr>
            <p:ph type="body" idx="1"/>
          </p:nvPr>
        </p:nvSpPr>
        <p:spPr>
          <a:xfrm>
            <a:off x="417400" y="1190750"/>
            <a:ext cx="8192700" cy="3673200"/>
          </a:xfrm>
          <a:prstGeom prst="rect">
            <a:avLst/>
          </a:prstGeom>
        </p:spPr>
        <p:txBody>
          <a:bodyPr spcFirstLastPara="1" wrap="square" lIns="91425" tIns="91425" rIns="91425" bIns="91425" anchor="t" anchorCtr="0">
            <a:noAutofit/>
          </a:bodyPr>
          <a:lstStyle/>
          <a:p>
            <a:pPr marL="457200" lvl="0" indent="0" algn="l" rtl="0">
              <a:spcBef>
                <a:spcPts val="0"/>
              </a:spcBef>
              <a:spcAft>
                <a:spcPts val="1200"/>
              </a:spcAft>
              <a:buNone/>
            </a:pPr>
            <a:endParaRPr sz="1750" b="1"/>
          </a:p>
        </p:txBody>
      </p:sp>
      <p:pic>
        <p:nvPicPr>
          <p:cNvPr id="88" name="Google Shape;88;p18"/>
          <p:cNvPicPr preferRelativeResize="0"/>
          <p:nvPr/>
        </p:nvPicPr>
        <p:blipFill>
          <a:blip r:embed="rId4">
            <a:alphaModFix/>
          </a:blip>
          <a:stretch>
            <a:fillRect/>
          </a:stretch>
        </p:blipFill>
        <p:spPr>
          <a:xfrm>
            <a:off x="855050" y="949525"/>
            <a:ext cx="7552477" cy="3914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5348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a:t>
            </a:r>
            <a:endParaRPr sz="2000" b="1">
              <a:latin typeface="Times New Roman"/>
              <a:ea typeface="Times New Roman"/>
              <a:cs typeface="Times New Roman"/>
              <a:sym typeface="Times New Roman"/>
            </a:endParaRPr>
          </a:p>
        </p:txBody>
      </p:sp>
      <p:pic>
        <p:nvPicPr>
          <p:cNvPr id="94" name="Google Shape;94;p19"/>
          <p:cNvPicPr preferRelativeResize="0"/>
          <p:nvPr/>
        </p:nvPicPr>
        <p:blipFill>
          <a:blip r:embed="rId4">
            <a:alphaModFix/>
          </a:blip>
          <a:stretch>
            <a:fillRect/>
          </a:stretch>
        </p:blipFill>
        <p:spPr>
          <a:xfrm>
            <a:off x="2166750" y="954150"/>
            <a:ext cx="4810500" cy="3916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5343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Home-banner</a:t>
            </a:r>
            <a:endParaRPr sz="2000" b="1">
              <a:latin typeface="Times New Roman"/>
              <a:ea typeface="Times New Roman"/>
              <a:cs typeface="Times New Roman"/>
              <a:sym typeface="Times New Roman"/>
            </a:endParaRPr>
          </a:p>
        </p:txBody>
      </p:sp>
      <p:pic>
        <p:nvPicPr>
          <p:cNvPr id="100" name="Google Shape;100;p20"/>
          <p:cNvPicPr preferRelativeResize="0"/>
          <p:nvPr/>
        </p:nvPicPr>
        <p:blipFill>
          <a:blip r:embed="rId4">
            <a:alphaModFix/>
          </a:blip>
          <a:stretch>
            <a:fillRect/>
          </a:stretch>
        </p:blipFill>
        <p:spPr>
          <a:xfrm>
            <a:off x="662625" y="1143700"/>
            <a:ext cx="8194381" cy="3694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534300" y="433300"/>
            <a:ext cx="8075400" cy="71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000" b="1">
                <a:solidFill>
                  <a:schemeClr val="dk2"/>
                </a:solidFill>
              </a:rPr>
              <a:t>Home-banner</a:t>
            </a:r>
            <a:endParaRPr sz="2000" b="1">
              <a:latin typeface="Times New Roman"/>
              <a:ea typeface="Times New Roman"/>
              <a:cs typeface="Times New Roman"/>
              <a:sym typeface="Times New Roman"/>
            </a:endParaRPr>
          </a:p>
        </p:txBody>
      </p:sp>
      <p:pic>
        <p:nvPicPr>
          <p:cNvPr id="106" name="Google Shape;106;p21"/>
          <p:cNvPicPr preferRelativeResize="0"/>
          <p:nvPr/>
        </p:nvPicPr>
        <p:blipFill>
          <a:blip r:embed="rId4">
            <a:alphaModFix/>
          </a:blip>
          <a:stretch>
            <a:fillRect/>
          </a:stretch>
        </p:blipFill>
        <p:spPr>
          <a:xfrm>
            <a:off x="1352100" y="885600"/>
            <a:ext cx="6938099" cy="415064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2131</Words>
  <Application>Microsoft Office PowerPoint</Application>
  <PresentationFormat>如螢幕大小 (16:9)</PresentationFormat>
  <Paragraphs>182</Paragraphs>
  <Slides>52</Slides>
  <Notes>52</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52</vt:i4>
      </vt:variant>
    </vt:vector>
  </HeadingPairs>
  <TitlesOfParts>
    <vt:vector size="55" baseType="lpstr">
      <vt:lpstr>Arial</vt:lpstr>
      <vt:lpstr>Times New Roman</vt:lpstr>
      <vt:lpstr>Simple Light</vt:lpstr>
      <vt:lpstr>  </vt:lpstr>
      <vt:lpstr>  </vt:lpstr>
      <vt:lpstr>  </vt:lpstr>
      <vt:lpstr>01 Motivation</vt:lpstr>
      <vt:lpstr>  </vt:lpstr>
      <vt:lpstr>Home</vt:lpstr>
      <vt:lpstr>Home</vt:lpstr>
      <vt:lpstr>Home-banner</vt:lpstr>
      <vt:lpstr>Home-banner</vt:lpstr>
      <vt:lpstr>Home - Gym class and choose us</vt:lpstr>
      <vt:lpstr>Home - Gym class</vt:lpstr>
      <vt:lpstr>PowerPoint 簡報</vt:lpstr>
      <vt:lpstr>Home - Subscribe function</vt:lpstr>
      <vt:lpstr>Home - Subscribe function</vt:lpstr>
      <vt:lpstr>Home - Monthly plan</vt:lpstr>
      <vt:lpstr>Home - Client comments</vt:lpstr>
      <vt:lpstr>Home - Client comments</vt:lpstr>
      <vt:lpstr>Home - footer</vt:lpstr>
      <vt:lpstr>Home - footer</vt:lpstr>
      <vt:lpstr>Home - footer</vt:lpstr>
      <vt:lpstr>About us</vt:lpstr>
      <vt:lpstr>About us</vt:lpstr>
      <vt:lpstr>Features</vt:lpstr>
      <vt:lpstr>Features </vt:lpstr>
      <vt:lpstr>Features - service</vt:lpstr>
      <vt:lpstr>Contact</vt:lpstr>
      <vt:lpstr>Contact</vt:lpstr>
      <vt:lpstr>Service</vt:lpstr>
      <vt:lpstr>1.Service - BMI calculation</vt:lpstr>
      <vt:lpstr>PowerPoint 簡報</vt:lpstr>
      <vt:lpstr>PowerPoint 簡報</vt:lpstr>
      <vt:lpstr>2.Service - Tickets</vt:lpstr>
      <vt:lpstr>2.Service - Tickets</vt:lpstr>
      <vt:lpstr>2.Service - Tickets</vt:lpstr>
      <vt:lpstr>3.Service - Questions(FAQ)</vt:lpstr>
      <vt:lpstr>Reserve</vt:lpstr>
      <vt:lpstr>1.Reserve - User Count </vt:lpstr>
      <vt:lpstr>1.Reserve - User Count</vt:lpstr>
      <vt:lpstr>1.Reserve - User Count</vt:lpstr>
      <vt:lpstr>2.Reserve - Venue Reservation </vt:lpstr>
      <vt:lpstr>PowerPoint 簡報</vt:lpstr>
      <vt:lpstr>PowerPoint 簡報</vt:lpstr>
      <vt:lpstr>Login</vt:lpstr>
      <vt:lpstr>PowerPoint 簡報</vt:lpstr>
      <vt:lpstr>PowerPoint 簡報</vt:lpstr>
      <vt:lpstr>  </vt:lpstr>
      <vt:lpstr>Use Node.js to develop the App </vt:lpstr>
      <vt:lpstr>  </vt:lpstr>
      <vt:lpstr>Contribution</vt:lpstr>
      <vt:lpstr>PowerPoint 簡報</vt:lpstr>
      <vt:lpstr>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SUNG YEN TING</cp:lastModifiedBy>
  <cp:revision>2</cp:revision>
  <dcterms:modified xsi:type="dcterms:W3CDTF">2024-05-30T14:47:06Z</dcterms:modified>
</cp:coreProperties>
</file>